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77"/>
      <p:regular r:id="rId45"/>
    </p:embeddedFont>
    <p:embeddedFont>
      <p:font typeface="Lato Bold" panose="020F0802020204030203" pitchFamily="34" charset="77"/>
      <p:regular r:id="rId46"/>
      <p:bold r:id="rId47"/>
    </p:embeddedFont>
    <p:embeddedFont>
      <p:font typeface="Lato Bold Italics" panose="020F0802020204030203" pitchFamily="34" charset="77"/>
      <p:regular r:id="rId48"/>
      <p:bold r:id="rId49"/>
      <p:italic r:id="rId50"/>
      <p:boldItalic r:id="rId51"/>
    </p:embeddedFont>
    <p:embeddedFont>
      <p:font typeface="Lato Italics" panose="020F0502020204030203" pitchFamily="34" charset="77"/>
      <p:regular r:id="rId52"/>
      <p:italic r:id="rId53"/>
    </p:embeddedFont>
    <p:embeddedFont>
      <p:font typeface="Oswald" pitchFamily="2" charset="77"/>
      <p:regular r:id="rId54"/>
    </p:embeddedFont>
    <p:embeddedFont>
      <p:font typeface="Oswald Bold" pitchFamily="2" charset="77"/>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045561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social regularities represent probabilistic patterns, it doesn’t matter if the pattern isn’t reflected in 100% of observable cases. It doesn’t matter that despite men tending to make more money than women, some women make more than men. Social scientists ask WHY this is the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Social scientists study social patterns, not individual ones. Reflect aggregates, not individuals, per se. Although social scientists might study the actions and motivations of individuals, they create theories about the nature of group life (groups to which classes of individuals belong… e.g. women, middle class, latinos). </a:t>
            </a:r>
          </a:p>
          <a:p>
            <a:pPr lvl="0"/>
            <a:endParaRPr lang="en-US"/>
          </a:p>
          <a:p>
            <a:pPr lvl="0"/>
            <a:r>
              <a:rPr lang="en-US"/>
              <a:t>Social scientists aren’t trying to explain individuals per se, but instead try to understand the systems in which people operate. The elements in this system can also be explained as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social regularities represent probabilistic patterns, it doesn’t matter if the pattern isn’t reflected in 100% of observable cases. It doesn’t matter that despite men tending to make more money than women, some women make more than men. Social scientists ask WHY this is the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social regularities represent probabilistic patterns, it doesn’t matter if the pattern isn’t reflected in 100% of observable cases. It doesn’t matter that despite men tending to make more money than women, some women make more than men. Social scientists ask WHY this is the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Characteristics (of an individual) can be placed into a larger set of qualities, such as someone saying that women belong in the kitchen… …this one person is a bigot or old-fashioned, but this characteristic can be placed into a set of attributes called bigotry… which is a measurable variable.</a:t>
            </a:r>
          </a:p>
          <a:p>
            <a:pPr lvl="0"/>
            <a:endParaRPr lang="en-US"/>
          </a:p>
          <a:p>
            <a:pPr lvl="0"/>
            <a:r>
              <a:rPr lang="en-US"/>
              <a:t>The larger set of qualities is how social scientists make sense of more than just one person, towards a class or set of people to which this one person belongs. You find out about people who are “like hiim/her”… in this way, the scientists aren’t studying bigots, but bigotry.</a:t>
            </a:r>
          </a:p>
          <a:p>
            <a:pPr lvl="0"/>
            <a:endParaRPr lang="en-US"/>
          </a:p>
          <a:p>
            <a:pPr lvl="0"/>
            <a:r>
              <a:rPr lang="en-US"/>
              <a:t>Variables, like bigotry, vary. Scientists are interested in understanding the system of variables that cause bigotry to vary. </a:t>
            </a:r>
          </a:p>
          <a:p>
            <a:pPr lvl="0"/>
            <a:endParaRPr lang="en-US"/>
          </a:p>
          <a:p>
            <a:pPr lvl="0"/>
            <a:endParaRPr lang="en-US"/>
          </a:p>
          <a:p>
            <a:pPr lvl="0"/>
            <a:r>
              <a:rPr lang="en-US"/>
              <a:t>Attributes: female, asian, conservative, farmer, honest</a:t>
            </a:r>
          </a:p>
          <a:p>
            <a:pPr lvl="0"/>
            <a:r>
              <a:rPr lang="en-US"/>
              <a:t>Variables: gender or sex, race/ethnicity, political orientation, occupation, class,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Religiosity is a function of sex/gender? Which is DV? Which is IV? </a:t>
            </a:r>
          </a:p>
          <a:p>
            <a:pPr lvl="0"/>
            <a:endParaRPr lang="en-US"/>
          </a:p>
          <a:p>
            <a:pPr lvl="0"/>
            <a:r>
              <a:rPr lang="en-US"/>
              <a:t>Depending on the explanation, a variable might be a DV in one analysis, but and IV in the next (religiosity influencing crime).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social regularities represent probabilistic patterns, it doesn’t matter if the pattern isn’t reflected in 100% of observable cases. It doesn’t matter that despite men tending to make more money than women, some women make more than men. Social scientists ask WHY this is the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social regularities represent probabilistic patterns, it doesn’t matter if the pattern isn’t reflected in 100% of observable cases. It doesn’t matter that despite men tending to make more money than women, some women make more than men. Social scientists ask WHY this is the case.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Social theory </a:t>
            </a:r>
          </a:p>
          <a:p>
            <a:pPr lvl="0"/>
            <a:r>
              <a:rPr lang="en-US"/>
              <a:t>Explanation for what is found, not with what should be</a:t>
            </a:r>
          </a:p>
          <a:p>
            <a:pPr lvl="0"/>
            <a:r>
              <a:rPr lang="en-US"/>
              <a:t>Is not concerned with what is “good” or “bad”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Social theory </a:t>
            </a:r>
          </a:p>
          <a:p>
            <a:pPr lvl="0"/>
            <a:r>
              <a:rPr lang="en-US"/>
              <a:t>Explanation for what is found, not with what should be</a:t>
            </a:r>
          </a:p>
          <a:p>
            <a:pPr lvl="0"/>
            <a:r>
              <a:rPr lang="en-US"/>
              <a:t>Is not concerned with what is “good” or “bad”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101615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400097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023043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45919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Epistemology: The science of knowing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Others’ (for their Indirect observations)</a:t>
            </a:r>
          </a:p>
          <a:p>
            <a:pPr lvl="0"/>
            <a:endParaRPr lang="en-US"/>
          </a:p>
          <a:p>
            <a:pPr lvl="0"/>
            <a:endParaRPr lang="en-US"/>
          </a:p>
          <a:p>
            <a:pPr lvl="0"/>
            <a:r>
              <a:rPr lang="en-US"/>
              <a:t>Authority helps scientists accept new knowledge – we’re more likely to believe new discoveries based on the status of the discoverers (we’ll believe new findings about kissing and the common cold from an epidemiologist than our uncle). But problems include 1) we must accept that even specialists can make errors, and 2) we can only trust the authority of a person within their given field of expertise (we can’t trust a pastor for his proclamation about the negative neurochemical effects of marijuana).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how do we know if something’s real if we haven’t personally experienced it? We rely on agreement.</a:t>
            </a:r>
          </a:p>
          <a:p>
            <a:pPr lvl="0"/>
            <a:r>
              <a:rPr lang="en-US"/>
              <a:t>Scientists say that assertions about a reality that they have not experienced themselves have to meet certain criteria… those are that the assertion must have both LOGICAL and EMPIRICAL support: it has to make sense, and it cannot contradict actual observations.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Why do scientists agree that it’s cold on the dark side of the moon? Well, 1) it makes sense, since the sun isn’t shining on that side and 2) actual measurements confirm the assertion/claim/expectation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Not concerned with debates of value (e.g. good or better)</a:t>
            </a:r>
          </a:p>
          <a:p>
            <a:pPr lvl="0"/>
            <a:r>
              <a:rPr lang="en-US"/>
              <a:t>Empirical: Are women paid less than men for the same types of work?”</a:t>
            </a:r>
          </a:p>
          <a:p>
            <a:pPr lvl="0"/>
            <a:r>
              <a:rPr lang="en-US"/>
              <a:t>Not empirical: Is racial equality good for society?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Predictions must be paired with understanding – you can’t just say that because you find that the 3rd ranked horse in the 3rd race of the day always wins, because as scientists, we must provide reasoning why it works out that way (e.g. we can’t just not care).</a:t>
            </a:r>
          </a:p>
          <a:p>
            <a:pPr lvl="0"/>
            <a:endParaRPr lang="en-US"/>
          </a:p>
          <a:p>
            <a:pPr lvl="0"/>
            <a:r>
              <a:rPr lang="en-US"/>
              <a:t>Inaccurate Observations – Mistakes in observations/no recall | Making deliberate observations reduces error. Measurement devices add some precision to estimates.</a:t>
            </a:r>
          </a:p>
          <a:p>
            <a:pPr lvl="0"/>
            <a:r>
              <a:rPr lang="en-US"/>
              <a:t>Overgeneralization – Observing a few similar events and assuming they’re evidence of a general pattern/overgeneralize on basis of limited observations | drawing sufficiently large samples, and replication.</a:t>
            </a:r>
          </a:p>
          <a:p>
            <a:pPr lvl="0"/>
            <a:r>
              <a:rPr lang="en-US"/>
              <a:t>Illogical Reasoning (e.g. “Gambler’s fallacy”) - the exception that proves rule – gambler on a streak of good/bad luck thinks opposite is just around the corner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Science achieves objectivity through intersubjectivity, meaning that scientists, with different subjective views, can/should arrive at the same general conclusion by employing accepted research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352964" y="-250433"/>
            <a:ext cx="5507101" cy="10777614"/>
          </a:xfrm>
          <a:prstGeom prst="rect">
            <a:avLst/>
          </a:prstGeom>
          <a:solidFill>
            <a:srgbClr val="C29A74">
              <a:alpha val="49803"/>
            </a:srgbClr>
          </a:solidFill>
        </p:spPr>
      </p:sp>
      <p:pic>
        <p:nvPicPr>
          <p:cNvPr id="3" name="Picture 3"/>
          <p:cNvPicPr>
            <a:picLocks noChangeAspect="1"/>
          </p:cNvPicPr>
          <p:nvPr/>
        </p:nvPicPr>
        <p:blipFill>
          <a:blip r:embed="rId3"/>
          <a:srcRect t="3527" r="54020"/>
          <a:stretch>
            <a:fillRect/>
          </a:stretch>
        </p:blipFill>
        <p:spPr>
          <a:xfrm>
            <a:off x="2302707" y="1119393"/>
            <a:ext cx="5757415" cy="8048213"/>
          </a:xfrm>
          <a:prstGeom prst="rect">
            <a:avLst/>
          </a:prstGeom>
        </p:spPr>
      </p:pic>
      <p:sp>
        <p:nvSpPr>
          <p:cNvPr id="4" name="TextBox 4"/>
          <p:cNvSpPr txBox="1"/>
          <p:nvPr/>
        </p:nvSpPr>
        <p:spPr>
          <a:xfrm rot="-5400000">
            <a:off x="-2919275" y="4877707"/>
            <a:ext cx="8200116" cy="521335"/>
          </a:xfrm>
          <a:prstGeom prst="rect">
            <a:avLst/>
          </a:prstGeom>
        </p:spPr>
        <p:txBody>
          <a:bodyPr lIns="0" tIns="0" rIns="0" bIns="0" rtlCol="0" anchor="t">
            <a:spAutoFit/>
          </a:bodyPr>
          <a:lstStyle/>
          <a:p>
            <a:pPr algn="ctr">
              <a:lnSpc>
                <a:spcPts val="4160"/>
              </a:lnSpc>
            </a:pPr>
            <a:r>
              <a:rPr lang="en-US" sz="3200" spc="288">
                <a:solidFill>
                  <a:srgbClr val="FBFDF4"/>
                </a:solidFill>
                <a:latin typeface="Lato Bold"/>
              </a:rPr>
              <a:t>PA 604</a:t>
            </a:r>
          </a:p>
        </p:txBody>
      </p:sp>
      <p:grpSp>
        <p:nvGrpSpPr>
          <p:cNvPr id="5" name="Group 5"/>
          <p:cNvGrpSpPr/>
          <p:nvPr/>
        </p:nvGrpSpPr>
        <p:grpSpPr>
          <a:xfrm>
            <a:off x="8983123" y="2131572"/>
            <a:ext cx="10165783" cy="6023857"/>
            <a:chOff x="0" y="0"/>
            <a:chExt cx="13554377" cy="8031809"/>
          </a:xfrm>
        </p:grpSpPr>
        <p:sp>
          <p:nvSpPr>
            <p:cNvPr id="6" name="AutoShape 6"/>
            <p:cNvSpPr/>
            <p:nvPr/>
          </p:nvSpPr>
          <p:spPr>
            <a:xfrm>
              <a:off x="0" y="6820057"/>
              <a:ext cx="13554377" cy="1211752"/>
            </a:xfrm>
            <a:prstGeom prst="rect">
              <a:avLst/>
            </a:prstGeom>
            <a:solidFill>
              <a:srgbClr val="C29A74"/>
            </a:solidFill>
          </p:spPr>
        </p:sp>
        <p:sp>
          <p:nvSpPr>
            <p:cNvPr id="7" name="TextBox 7"/>
            <p:cNvSpPr txBox="1"/>
            <p:nvPr/>
          </p:nvSpPr>
          <p:spPr>
            <a:xfrm>
              <a:off x="0" y="-9525"/>
              <a:ext cx="11034902" cy="6067425"/>
            </a:xfrm>
            <a:prstGeom prst="rect">
              <a:avLst/>
            </a:prstGeom>
          </p:spPr>
          <p:txBody>
            <a:bodyPr lIns="0" tIns="0" rIns="0" bIns="0" rtlCol="0" anchor="t">
              <a:spAutoFit/>
            </a:bodyPr>
            <a:lstStyle/>
            <a:p>
              <a:pPr>
                <a:lnSpc>
                  <a:spcPts val="12000"/>
                </a:lnSpc>
              </a:pPr>
              <a:r>
                <a:rPr lang="en-US" sz="10000" spc="300">
                  <a:solidFill>
                    <a:srgbClr val="C29A74"/>
                  </a:solidFill>
                  <a:latin typeface="Oswald"/>
                </a:rPr>
                <a:t>THE BASICS OF SOCIAL RESEARCH</a:t>
              </a:r>
            </a:p>
          </p:txBody>
        </p:sp>
        <p:sp>
          <p:nvSpPr>
            <p:cNvPr id="8" name="TextBox 8"/>
            <p:cNvSpPr txBox="1"/>
            <p:nvPr/>
          </p:nvSpPr>
          <p:spPr>
            <a:xfrm>
              <a:off x="473783" y="7052553"/>
              <a:ext cx="8626332" cy="651510"/>
            </a:xfrm>
            <a:prstGeom prst="rect">
              <a:avLst/>
            </a:prstGeom>
          </p:spPr>
          <p:txBody>
            <a:bodyPr lIns="0" tIns="0" rIns="0" bIns="0" rtlCol="0" anchor="t">
              <a:spAutoFit/>
            </a:bodyPr>
            <a:lstStyle/>
            <a:p>
              <a:pPr>
                <a:lnSpc>
                  <a:spcPts val="4200"/>
                </a:lnSpc>
              </a:pPr>
              <a:r>
                <a:rPr lang="en-US" sz="2800" spc="112">
                  <a:solidFill>
                    <a:srgbClr val="FBFDF4"/>
                  </a:solidFill>
                  <a:latin typeface="Lato Italics"/>
                </a:rPr>
                <a:t>Professor Burrel Vann Jr</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598" b="5472"/>
          <a:stretch>
            <a:fillRect/>
          </a:stretch>
        </p:blipFill>
        <p:spPr>
          <a:xfrm>
            <a:off x="1028700" y="-197025"/>
            <a:ext cx="17660822" cy="9051795"/>
          </a:xfrm>
          <a:prstGeom prst="rect">
            <a:avLst/>
          </a:prstGeom>
        </p:spPr>
      </p:pic>
      <p:grpSp>
        <p:nvGrpSpPr>
          <p:cNvPr id="3" name="Group 3"/>
          <p:cNvGrpSpPr/>
          <p:nvPr/>
        </p:nvGrpSpPr>
        <p:grpSpPr>
          <a:xfrm>
            <a:off x="1028700" y="7841851"/>
            <a:ext cx="17921315" cy="1416449"/>
            <a:chOff x="0" y="0"/>
            <a:chExt cx="23895087" cy="1888598"/>
          </a:xfrm>
        </p:grpSpPr>
        <p:sp>
          <p:nvSpPr>
            <p:cNvPr id="4" name="AutoShape 4"/>
            <p:cNvSpPr/>
            <p:nvPr/>
          </p:nvSpPr>
          <p:spPr>
            <a:xfrm>
              <a:off x="0" y="0"/>
              <a:ext cx="23895087" cy="1888598"/>
            </a:xfrm>
            <a:prstGeom prst="rect">
              <a:avLst/>
            </a:prstGeom>
            <a:solidFill>
              <a:srgbClr val="C29A74"/>
            </a:solidFill>
          </p:spPr>
        </p:sp>
        <p:sp>
          <p:nvSpPr>
            <p:cNvPr id="5" name="TextBox 5"/>
            <p:cNvSpPr txBox="1"/>
            <p:nvPr/>
          </p:nvSpPr>
          <p:spPr>
            <a:xfrm>
              <a:off x="667377" y="544249"/>
              <a:ext cx="20973423" cy="704850"/>
            </a:xfrm>
            <a:prstGeom prst="rect">
              <a:avLst/>
            </a:prstGeom>
          </p:spPr>
          <p:txBody>
            <a:bodyPr lIns="0" tIns="0" rIns="0" bIns="0" rtlCol="0" anchor="t">
              <a:spAutoFit/>
            </a:bodyPr>
            <a:lstStyle/>
            <a:p>
              <a:pPr algn="r">
                <a:lnSpc>
                  <a:spcPts val="4500"/>
                </a:lnSpc>
              </a:pPr>
              <a:r>
                <a:rPr lang="en-US" sz="3000" spc="30">
                  <a:solidFill>
                    <a:srgbClr val="FBFDF4"/>
                  </a:solidFill>
                  <a:latin typeface="Lato"/>
                </a:rPr>
                <a:t>Why do we need empirical scientific inquiry?</a:t>
              </a:r>
            </a:p>
          </p:txBody>
        </p:sp>
      </p:grpSp>
      <p:sp>
        <p:nvSpPr>
          <p:cNvPr id="6" name="TextBox 6"/>
          <p:cNvSpPr txBox="1"/>
          <p:nvPr/>
        </p:nvSpPr>
        <p:spPr>
          <a:xfrm rot="-5400000">
            <a:off x="-3737231" y="4492369"/>
            <a:ext cx="8948932" cy="582930"/>
          </a:xfrm>
          <a:prstGeom prst="rect">
            <a:avLst/>
          </a:prstGeom>
        </p:spPr>
        <p:txBody>
          <a:bodyPr lIns="0" tIns="0" rIns="0" bIns="0" rtlCol="0" anchor="t">
            <a:spAutoFit/>
          </a:bodyPr>
          <a:lstStyle/>
          <a:p>
            <a:pPr>
              <a:lnSpc>
                <a:spcPts val="4680"/>
              </a:lnSpc>
            </a:pPr>
            <a:r>
              <a:rPr lang="en-US" sz="3600" spc="288">
                <a:solidFill>
                  <a:srgbClr val="C29A74"/>
                </a:solidFill>
                <a:latin typeface="Oswald"/>
              </a:rPr>
              <a:t>MASS MURDERERS: PERCEPTION VS REALITY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211770" y="1028700"/>
            <a:ext cx="9518295" cy="8248615"/>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grpSp>
        <p:nvGrpSpPr>
          <p:cNvPr id="4" name="Group 4"/>
          <p:cNvGrpSpPr/>
          <p:nvPr/>
        </p:nvGrpSpPr>
        <p:grpSpPr>
          <a:xfrm>
            <a:off x="3403280" y="2728487"/>
            <a:ext cx="7135275" cy="4830026"/>
            <a:chOff x="0" y="0"/>
            <a:chExt cx="9513700" cy="6440035"/>
          </a:xfrm>
        </p:grpSpPr>
        <p:sp>
          <p:nvSpPr>
            <p:cNvPr id="5" name="TextBox 5"/>
            <p:cNvSpPr txBox="1"/>
            <p:nvPr/>
          </p:nvSpPr>
          <p:spPr>
            <a:xfrm>
              <a:off x="0" y="0"/>
              <a:ext cx="9513696" cy="2819400"/>
            </a:xfrm>
            <a:prstGeom prst="rect">
              <a:avLst/>
            </a:prstGeom>
          </p:spPr>
          <p:txBody>
            <a:bodyPr lIns="0" tIns="0" rIns="0" bIns="0" rtlCol="0" anchor="t">
              <a:spAutoFit/>
            </a:bodyPr>
            <a:lstStyle/>
            <a:p>
              <a:pPr>
                <a:lnSpc>
                  <a:spcPts val="8400"/>
                </a:lnSpc>
              </a:pPr>
              <a:r>
                <a:rPr lang="en-US" sz="7000" spc="280">
                  <a:solidFill>
                    <a:srgbClr val="C29A74"/>
                  </a:solidFill>
                  <a:latin typeface="Oswald"/>
                </a:rPr>
                <a:t>NON-EMPIRICAL, HUMAN INQUIRY</a:t>
              </a:r>
            </a:p>
          </p:txBody>
        </p:sp>
        <p:sp>
          <p:nvSpPr>
            <p:cNvPr id="6" name="TextBox 6"/>
            <p:cNvSpPr txBox="1"/>
            <p:nvPr/>
          </p:nvSpPr>
          <p:spPr>
            <a:xfrm>
              <a:off x="0" y="3449185"/>
              <a:ext cx="9513700" cy="2990850"/>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C29A74"/>
                  </a:solidFill>
                  <a:latin typeface="Lato"/>
                </a:rPr>
                <a:t>Lacks reasoning about cause &amp; effect</a:t>
              </a:r>
            </a:p>
            <a:p>
              <a:pPr marL="495300" lvl="1" indent="-247650">
                <a:lnSpc>
                  <a:spcPts val="4500"/>
                </a:lnSpc>
                <a:buFont typeface="Arial"/>
                <a:buChar char="•"/>
              </a:pPr>
              <a:r>
                <a:rPr lang="en-US" sz="3000" spc="30">
                  <a:solidFill>
                    <a:srgbClr val="C29A74"/>
                  </a:solidFill>
                  <a:latin typeface="Lato"/>
                </a:rPr>
                <a:t>Inaccurate/mistaken observations</a:t>
              </a:r>
            </a:p>
            <a:p>
              <a:pPr marL="495300" lvl="1" indent="-247650">
                <a:lnSpc>
                  <a:spcPts val="4500"/>
                </a:lnSpc>
                <a:buFont typeface="Arial"/>
                <a:buChar char="•"/>
              </a:pPr>
              <a:r>
                <a:rPr lang="en-US" sz="3000" spc="30">
                  <a:solidFill>
                    <a:srgbClr val="C29A74"/>
                  </a:solidFill>
                  <a:latin typeface="Lato"/>
                </a:rPr>
                <a:t>Overgeneralizations</a:t>
              </a:r>
            </a:p>
            <a:p>
              <a:pPr marL="495300" lvl="1" indent="-247650">
                <a:lnSpc>
                  <a:spcPts val="4500"/>
                </a:lnSpc>
                <a:buFont typeface="Arial"/>
                <a:buChar char="•"/>
              </a:pPr>
              <a:r>
                <a:rPr lang="en-US" sz="3000" spc="30">
                  <a:solidFill>
                    <a:srgbClr val="C29A74"/>
                  </a:solidFill>
                  <a:latin typeface="Lato"/>
                </a:rPr>
                <a:t>Illogical reasoning</a:t>
              </a:r>
            </a:p>
          </p:txBody>
        </p:sp>
      </p:grpSp>
      <p:pic>
        <p:nvPicPr>
          <p:cNvPr id="7" name="Picture 7"/>
          <p:cNvPicPr>
            <a:picLocks noChangeAspect="1"/>
          </p:cNvPicPr>
          <p:nvPr/>
        </p:nvPicPr>
        <p:blipFill>
          <a:blip r:embed="rId3"/>
          <a:srcRect l="31174" r="18204"/>
          <a:stretch>
            <a:fillRect/>
          </a:stretch>
        </p:blipFill>
        <p:spPr>
          <a:xfrm>
            <a:off x="11730065" y="1038952"/>
            <a:ext cx="5529235" cy="8219348"/>
          </a:xfrm>
          <a:prstGeom prst="rect">
            <a:avLst/>
          </a:prstGeom>
        </p:spPr>
      </p:pic>
      <p:sp>
        <p:nvSpPr>
          <p:cNvPr id="8" name="TextBox 8"/>
          <p:cNvSpPr txBox="1"/>
          <p:nvPr/>
        </p:nvSpPr>
        <p:spPr>
          <a:xfrm>
            <a:off x="3403280" y="1941320"/>
            <a:ext cx="3683878" cy="529590"/>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problems with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6326" r="26348" b="15137"/>
          <a:stretch>
            <a:fillRect/>
          </a:stretch>
        </p:blipFill>
        <p:spPr>
          <a:xfrm>
            <a:off x="-462706" y="3976029"/>
            <a:ext cx="19105964" cy="6660116"/>
          </a:xfrm>
          <a:prstGeom prst="rect">
            <a:avLst/>
          </a:prstGeom>
        </p:spPr>
      </p:pic>
      <p:sp>
        <p:nvSpPr>
          <p:cNvPr id="3" name="AutoShape 3"/>
          <p:cNvSpPr/>
          <p:nvPr/>
        </p:nvSpPr>
        <p:spPr>
          <a:xfrm>
            <a:off x="1022558" y="-397427"/>
            <a:ext cx="7806943" cy="10910719"/>
          </a:xfrm>
          <a:prstGeom prst="rect">
            <a:avLst/>
          </a:prstGeom>
          <a:solidFill>
            <a:srgbClr val="C29A74"/>
          </a:solidFill>
        </p:spPr>
      </p:sp>
      <p:grpSp>
        <p:nvGrpSpPr>
          <p:cNvPr id="4" name="Group 4"/>
          <p:cNvGrpSpPr/>
          <p:nvPr/>
        </p:nvGrpSpPr>
        <p:grpSpPr>
          <a:xfrm>
            <a:off x="2004903" y="3386496"/>
            <a:ext cx="5842253" cy="4462516"/>
            <a:chOff x="0" y="0"/>
            <a:chExt cx="7789671" cy="5950021"/>
          </a:xfrm>
        </p:grpSpPr>
        <p:sp>
          <p:nvSpPr>
            <p:cNvPr id="5" name="TextBox 5"/>
            <p:cNvSpPr txBox="1"/>
            <p:nvPr/>
          </p:nvSpPr>
          <p:spPr>
            <a:xfrm>
              <a:off x="0" y="0"/>
              <a:ext cx="7789667" cy="2819400"/>
            </a:xfrm>
            <a:prstGeom prst="rect">
              <a:avLst/>
            </a:prstGeom>
          </p:spPr>
          <p:txBody>
            <a:bodyPr lIns="0" tIns="0" rIns="0" bIns="0" rtlCol="0" anchor="t">
              <a:spAutoFit/>
            </a:bodyPr>
            <a:lstStyle/>
            <a:p>
              <a:pPr algn="ctr">
                <a:lnSpc>
                  <a:spcPts val="8400"/>
                </a:lnSpc>
              </a:pPr>
              <a:r>
                <a:rPr lang="en-US" sz="7000" spc="280">
                  <a:solidFill>
                    <a:srgbClr val="FBFDF4"/>
                  </a:solidFill>
                  <a:latin typeface="Oswald"/>
                </a:rPr>
                <a:t>EMPIRICAL SOCIAL SCIENCE</a:t>
              </a:r>
            </a:p>
          </p:txBody>
        </p:sp>
        <p:sp>
          <p:nvSpPr>
            <p:cNvPr id="6" name="TextBox 6"/>
            <p:cNvSpPr txBox="1"/>
            <p:nvPr/>
          </p:nvSpPr>
          <p:spPr>
            <a:xfrm>
              <a:off x="0" y="3805626"/>
              <a:ext cx="7789671" cy="2144395"/>
            </a:xfrm>
            <a:prstGeom prst="rect">
              <a:avLst/>
            </a:prstGeom>
          </p:spPr>
          <p:txBody>
            <a:bodyPr lIns="0" tIns="0" rIns="0" bIns="0" rtlCol="0" anchor="t">
              <a:spAutoFit/>
            </a:bodyPr>
            <a:lstStyle/>
            <a:p>
              <a:pPr algn="ctr">
                <a:lnSpc>
                  <a:spcPts val="4290"/>
                </a:lnSpc>
              </a:pPr>
              <a:r>
                <a:rPr lang="en-US" sz="3300" spc="264">
                  <a:solidFill>
                    <a:srgbClr val="FBFDF4"/>
                  </a:solidFill>
                  <a:latin typeface="Lato Italics"/>
                </a:rPr>
                <a:t>research methodology for understanding the social world</a:t>
              </a:r>
            </a:p>
          </p:txBody>
        </p:sp>
      </p:grpSp>
      <p:sp>
        <p:nvSpPr>
          <p:cNvPr id="7" name="AutoShape 7"/>
          <p:cNvSpPr/>
          <p:nvPr/>
        </p:nvSpPr>
        <p:spPr>
          <a:xfrm>
            <a:off x="9957529" y="971656"/>
            <a:ext cx="8947844" cy="1993755"/>
          </a:xfrm>
          <a:prstGeom prst="rect">
            <a:avLst/>
          </a:prstGeom>
          <a:solidFill>
            <a:srgbClr val="C29A74">
              <a:alpha val="49803"/>
            </a:srgbClr>
          </a:solidFill>
        </p:spPr>
      </p:sp>
      <p:sp>
        <p:nvSpPr>
          <p:cNvPr id="8" name="TextBox 8"/>
          <p:cNvSpPr txBox="1"/>
          <p:nvPr/>
        </p:nvSpPr>
        <p:spPr>
          <a:xfrm>
            <a:off x="11172896" y="1658018"/>
            <a:ext cx="6517110" cy="582930"/>
          </a:xfrm>
          <a:prstGeom prst="rect">
            <a:avLst/>
          </a:prstGeom>
        </p:spPr>
        <p:txBody>
          <a:bodyPr lIns="0" tIns="0" rIns="0" bIns="0" rtlCol="0" anchor="t">
            <a:spAutoFit/>
          </a:bodyPr>
          <a:lstStyle/>
          <a:p>
            <a:pPr>
              <a:lnSpc>
                <a:spcPts val="4680"/>
              </a:lnSpc>
            </a:pPr>
            <a:r>
              <a:rPr lang="en-US" sz="3600" spc="288">
                <a:solidFill>
                  <a:srgbClr val="FBFDF4"/>
                </a:solidFill>
                <a:latin typeface="Lato Italics"/>
              </a:rPr>
              <a:t>the scientific study of society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mt="19999"/>
          </a:blip>
          <a:srcRect t="7786" b="77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5400000">
            <a:off x="4080612" y="-2023212"/>
            <a:ext cx="3941711" cy="10045535"/>
            <a:chOff x="0" y="0"/>
            <a:chExt cx="3955738" cy="10081284"/>
          </a:xfrm>
        </p:grpSpPr>
        <p:sp>
          <p:nvSpPr>
            <p:cNvPr id="3" name="Freeform 3"/>
            <p:cNvSpPr/>
            <p:nvPr/>
          </p:nvSpPr>
          <p:spPr>
            <a:xfrm>
              <a:off x="0" y="0"/>
              <a:ext cx="3955738" cy="10081284"/>
            </a:xfrm>
            <a:custGeom>
              <a:avLst/>
              <a:gdLst/>
              <a:ahLst/>
              <a:cxnLst/>
              <a:rect l="l" t="t" r="r" b="b"/>
              <a:pathLst>
                <a:path w="3955738" h="10081284">
                  <a:moveTo>
                    <a:pt x="0" y="0"/>
                  </a:moveTo>
                  <a:lnTo>
                    <a:pt x="0" y="10081284"/>
                  </a:lnTo>
                  <a:lnTo>
                    <a:pt x="3955738" y="10081284"/>
                  </a:lnTo>
                  <a:lnTo>
                    <a:pt x="3955738" y="0"/>
                  </a:lnTo>
                  <a:lnTo>
                    <a:pt x="0" y="0"/>
                  </a:lnTo>
                  <a:close/>
                  <a:moveTo>
                    <a:pt x="3894778" y="10020323"/>
                  </a:moveTo>
                  <a:lnTo>
                    <a:pt x="59690" y="10020323"/>
                  </a:lnTo>
                  <a:lnTo>
                    <a:pt x="59690" y="59690"/>
                  </a:lnTo>
                  <a:lnTo>
                    <a:pt x="3894779" y="59690"/>
                  </a:lnTo>
                  <a:lnTo>
                    <a:pt x="3894779" y="10020323"/>
                  </a:lnTo>
                  <a:close/>
                </a:path>
              </a:pathLst>
            </a:custGeom>
            <a:solidFill>
              <a:srgbClr val="C29A74"/>
            </a:solidFill>
          </p:spPr>
        </p:sp>
      </p:grpSp>
      <p:sp>
        <p:nvSpPr>
          <p:cNvPr id="4" name="TextBox 4"/>
          <p:cNvSpPr txBox="1"/>
          <p:nvPr/>
        </p:nvSpPr>
        <p:spPr>
          <a:xfrm>
            <a:off x="1894366" y="1385121"/>
            <a:ext cx="8219129" cy="3171825"/>
          </a:xfrm>
          <a:prstGeom prst="rect">
            <a:avLst/>
          </a:prstGeom>
        </p:spPr>
        <p:txBody>
          <a:bodyPr lIns="0" tIns="0" rIns="0" bIns="0" rtlCol="0" anchor="t">
            <a:spAutoFit/>
          </a:bodyPr>
          <a:lstStyle/>
          <a:p>
            <a:pPr>
              <a:lnSpc>
                <a:spcPts val="8400"/>
              </a:lnSpc>
            </a:pPr>
            <a:r>
              <a:rPr lang="en-US" sz="7000" spc="280">
                <a:solidFill>
                  <a:srgbClr val="C29A74"/>
                </a:solidFill>
                <a:latin typeface="Oswald"/>
              </a:rPr>
              <a:t>OBJECTIVITY IN EMPIRICAL SOCIAL SCIENCE</a:t>
            </a:r>
          </a:p>
        </p:txBody>
      </p:sp>
      <p:sp>
        <p:nvSpPr>
          <p:cNvPr id="5" name="AutoShape 5"/>
          <p:cNvSpPr/>
          <p:nvPr/>
        </p:nvSpPr>
        <p:spPr>
          <a:xfrm>
            <a:off x="1028700" y="7396299"/>
            <a:ext cx="17922575" cy="1852494"/>
          </a:xfrm>
          <a:prstGeom prst="rect">
            <a:avLst/>
          </a:prstGeom>
          <a:solidFill>
            <a:srgbClr val="C29A74"/>
          </a:solidFill>
        </p:spPr>
      </p:sp>
      <p:sp>
        <p:nvSpPr>
          <p:cNvPr id="6" name="TextBox 6"/>
          <p:cNvSpPr txBox="1"/>
          <p:nvPr/>
        </p:nvSpPr>
        <p:spPr>
          <a:xfrm>
            <a:off x="1794805" y="7848631"/>
            <a:ext cx="15464133" cy="990600"/>
          </a:xfrm>
          <a:prstGeom prst="rect">
            <a:avLst/>
          </a:prstGeom>
        </p:spPr>
        <p:txBody>
          <a:bodyPr lIns="0" tIns="0" rIns="0" bIns="0" rtlCol="0" anchor="t">
            <a:spAutoFit/>
          </a:bodyPr>
          <a:lstStyle/>
          <a:p>
            <a:pPr marL="495300" lvl="1" indent="-247650">
              <a:lnSpc>
                <a:spcPts val="3900"/>
              </a:lnSpc>
              <a:buFont typeface="Arial"/>
              <a:buChar char="•"/>
            </a:pPr>
            <a:r>
              <a:rPr lang="en-US" sz="3000" spc="240">
                <a:solidFill>
                  <a:srgbClr val="FBFDF4"/>
                </a:solidFill>
                <a:latin typeface="Lato Italics"/>
              </a:rPr>
              <a:t>Certain topics cannot be “antiseptically objective”</a:t>
            </a:r>
          </a:p>
          <a:p>
            <a:pPr marL="495300" lvl="1" indent="-247650">
              <a:lnSpc>
                <a:spcPts val="3900"/>
              </a:lnSpc>
              <a:buFont typeface="Arial"/>
              <a:buChar char="•"/>
            </a:pPr>
            <a:r>
              <a:rPr lang="en-US" sz="3000" spc="240">
                <a:solidFill>
                  <a:srgbClr val="FBFDF4"/>
                </a:solidFill>
                <a:latin typeface="Lato Italics"/>
              </a:rPr>
              <a:t>Science achieves objectivity through intersubjectivity.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2805367" y="4852035"/>
            <a:ext cx="9258300"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FOUNDATIONS OF EMPIRICAL SOCIAL SCIENCE</a:t>
            </a:r>
          </a:p>
        </p:txBody>
      </p:sp>
      <p:sp>
        <p:nvSpPr>
          <p:cNvPr id="3" name="TextBox 3"/>
          <p:cNvSpPr txBox="1"/>
          <p:nvPr/>
        </p:nvSpPr>
        <p:spPr>
          <a:xfrm>
            <a:off x="4918223" y="3484245"/>
            <a:ext cx="11679867" cy="3251835"/>
          </a:xfrm>
          <a:prstGeom prst="rect">
            <a:avLst/>
          </a:prstGeom>
        </p:spPr>
        <p:txBody>
          <a:bodyPr lIns="0" tIns="0" rIns="0" bIns="0" rtlCol="0" anchor="t">
            <a:spAutoFit/>
          </a:bodyPr>
          <a:lstStyle/>
          <a:p>
            <a:pPr>
              <a:lnSpc>
                <a:spcPts val="6480"/>
              </a:lnSpc>
            </a:pPr>
            <a:r>
              <a:rPr lang="en-US" sz="4800" spc="144">
                <a:solidFill>
                  <a:srgbClr val="FBFDF4"/>
                </a:solidFill>
                <a:latin typeface="Lato Italics"/>
              </a:rPr>
              <a:t>Social scientists examine </a:t>
            </a:r>
            <a:r>
              <a:rPr lang="en-US" sz="4800" u="sng" spc="144">
                <a:solidFill>
                  <a:srgbClr val="FBFDF4"/>
                </a:solidFill>
                <a:latin typeface="Lato Bold Italics"/>
              </a:rPr>
              <a:t>relationships between variables,</a:t>
            </a:r>
            <a:r>
              <a:rPr lang="en-US" sz="4800" spc="144">
                <a:solidFill>
                  <a:srgbClr val="FBFDF4"/>
                </a:solidFill>
                <a:latin typeface="Lato Italics"/>
              </a:rPr>
              <a:t> across many observations, and develop explanations for these relationships</a:t>
            </a:r>
          </a:p>
        </p:txBody>
      </p:sp>
      <p:sp>
        <p:nvSpPr>
          <p:cNvPr id="4" name="AutoShape 4"/>
          <p:cNvSpPr/>
          <p:nvPr/>
        </p:nvSpPr>
        <p:spPr>
          <a:xfrm>
            <a:off x="3551262" y="1028700"/>
            <a:ext cx="48811" cy="8229600"/>
          </a:xfrm>
          <a:prstGeom prst="rect">
            <a:avLst/>
          </a:prstGeom>
          <a:solidFill>
            <a:srgbClr val="FBFDF4"/>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473842" y="1266275"/>
            <a:ext cx="13340316" cy="2658197"/>
            <a:chOff x="0" y="0"/>
            <a:chExt cx="17787088" cy="3544263"/>
          </a:xfrm>
        </p:grpSpPr>
        <p:sp>
          <p:nvSpPr>
            <p:cNvPr id="3" name="AutoShape 3"/>
            <p:cNvSpPr/>
            <p:nvPr/>
          </p:nvSpPr>
          <p:spPr>
            <a:xfrm>
              <a:off x="0" y="0"/>
              <a:ext cx="17787088" cy="3544263"/>
            </a:xfrm>
            <a:prstGeom prst="rect">
              <a:avLst/>
            </a:prstGeom>
            <a:solidFill>
              <a:srgbClr val="FBFDF4"/>
            </a:solidFill>
          </p:spPr>
        </p:sp>
        <p:sp>
          <p:nvSpPr>
            <p:cNvPr id="4" name="TextBox 4"/>
            <p:cNvSpPr txBox="1"/>
            <p:nvPr/>
          </p:nvSpPr>
          <p:spPr>
            <a:xfrm>
              <a:off x="718087" y="1017203"/>
              <a:ext cx="16215568" cy="1409700"/>
            </a:xfrm>
            <a:prstGeom prst="rect">
              <a:avLst/>
            </a:prstGeom>
          </p:spPr>
          <p:txBody>
            <a:bodyPr lIns="0" tIns="0" rIns="0" bIns="0" rtlCol="0" anchor="t">
              <a:spAutoFit/>
            </a:bodyPr>
            <a:lstStyle/>
            <a:p>
              <a:pPr algn="ctr">
                <a:lnSpc>
                  <a:spcPts val="8400"/>
                </a:lnSpc>
              </a:pPr>
              <a:r>
                <a:rPr lang="en-US" sz="7000" spc="280">
                  <a:solidFill>
                    <a:srgbClr val="C29A74"/>
                  </a:solidFill>
                  <a:latin typeface="Oswald"/>
                </a:rPr>
                <a:t>OBSERVATION</a:t>
              </a:r>
            </a:p>
          </p:txBody>
        </p:sp>
      </p:grpSp>
      <p:grpSp>
        <p:nvGrpSpPr>
          <p:cNvPr id="5" name="Group 5"/>
          <p:cNvGrpSpPr/>
          <p:nvPr/>
        </p:nvGrpSpPr>
        <p:grpSpPr>
          <a:xfrm>
            <a:off x="2473842" y="6362528"/>
            <a:ext cx="13340316" cy="2658197"/>
            <a:chOff x="0" y="0"/>
            <a:chExt cx="17787088" cy="3544263"/>
          </a:xfrm>
        </p:grpSpPr>
        <p:sp>
          <p:nvSpPr>
            <p:cNvPr id="6" name="AutoShape 6"/>
            <p:cNvSpPr/>
            <p:nvPr/>
          </p:nvSpPr>
          <p:spPr>
            <a:xfrm>
              <a:off x="0" y="0"/>
              <a:ext cx="17787088" cy="3544263"/>
            </a:xfrm>
            <a:prstGeom prst="rect">
              <a:avLst/>
            </a:prstGeom>
            <a:solidFill>
              <a:srgbClr val="FBFDF4"/>
            </a:solidFill>
          </p:spPr>
        </p:sp>
        <p:sp>
          <p:nvSpPr>
            <p:cNvPr id="7" name="TextBox 7"/>
            <p:cNvSpPr txBox="1"/>
            <p:nvPr/>
          </p:nvSpPr>
          <p:spPr>
            <a:xfrm>
              <a:off x="785760" y="1067281"/>
              <a:ext cx="16215568" cy="1409700"/>
            </a:xfrm>
            <a:prstGeom prst="rect">
              <a:avLst/>
            </a:prstGeom>
          </p:spPr>
          <p:txBody>
            <a:bodyPr lIns="0" tIns="0" rIns="0" bIns="0" rtlCol="0" anchor="t">
              <a:spAutoFit/>
            </a:bodyPr>
            <a:lstStyle/>
            <a:p>
              <a:pPr algn="ctr">
                <a:lnSpc>
                  <a:spcPts val="8400"/>
                </a:lnSpc>
              </a:pPr>
              <a:r>
                <a:rPr lang="en-US" sz="7000" spc="280">
                  <a:solidFill>
                    <a:srgbClr val="C29A74"/>
                  </a:solidFill>
                  <a:latin typeface="Oswald"/>
                </a:rPr>
                <a:t>EXPLANATION</a:t>
              </a:r>
            </a:p>
          </p:txBody>
        </p:sp>
      </p:grpSp>
      <p:pic>
        <p:nvPicPr>
          <p:cNvPr id="8" name="Picture 8"/>
          <p:cNvPicPr>
            <a:picLocks noChangeAspect="1"/>
          </p:cNvPicPr>
          <p:nvPr/>
        </p:nvPicPr>
        <p:blipFill>
          <a:blip r:embed="rId3"/>
          <a:srcRect/>
          <a:stretch>
            <a:fillRect/>
          </a:stretch>
        </p:blipFill>
        <p:spPr>
          <a:xfrm>
            <a:off x="8282246" y="4281746"/>
            <a:ext cx="1723507" cy="17235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grpSp>
        <p:nvGrpSpPr>
          <p:cNvPr id="2" name="Group 2"/>
          <p:cNvGrpSpPr/>
          <p:nvPr/>
        </p:nvGrpSpPr>
        <p:grpSpPr>
          <a:xfrm>
            <a:off x="2340737" y="857565"/>
            <a:ext cx="16363705" cy="2526673"/>
            <a:chOff x="0" y="0"/>
            <a:chExt cx="21818274" cy="3368897"/>
          </a:xfrm>
        </p:grpSpPr>
        <p:sp>
          <p:nvSpPr>
            <p:cNvPr id="3" name="TextBox 3"/>
            <p:cNvSpPr txBox="1"/>
            <p:nvPr/>
          </p:nvSpPr>
          <p:spPr>
            <a:xfrm>
              <a:off x="0" y="0"/>
              <a:ext cx="19680398" cy="1409700"/>
            </a:xfrm>
            <a:prstGeom prst="rect">
              <a:avLst/>
            </a:prstGeom>
          </p:spPr>
          <p:txBody>
            <a:bodyPr lIns="0" tIns="0" rIns="0" bIns="0" rtlCol="0" anchor="t">
              <a:spAutoFit/>
            </a:bodyPr>
            <a:lstStyle/>
            <a:p>
              <a:pPr>
                <a:lnSpc>
                  <a:spcPts val="8400"/>
                </a:lnSpc>
              </a:pPr>
              <a:r>
                <a:rPr lang="en-US" sz="7000" spc="280">
                  <a:solidFill>
                    <a:srgbClr val="C29A74"/>
                  </a:solidFill>
                  <a:latin typeface="Oswald"/>
                </a:rPr>
                <a:t>OBSERVATIONS</a:t>
              </a:r>
            </a:p>
          </p:txBody>
        </p:sp>
        <p:sp>
          <p:nvSpPr>
            <p:cNvPr id="4" name="AutoShape 4"/>
            <p:cNvSpPr/>
            <p:nvPr/>
          </p:nvSpPr>
          <p:spPr>
            <a:xfrm>
              <a:off x="0" y="1827551"/>
              <a:ext cx="21818274" cy="1541346"/>
            </a:xfrm>
            <a:prstGeom prst="rect">
              <a:avLst/>
            </a:prstGeom>
            <a:solidFill>
              <a:srgbClr val="C29A74">
                <a:alpha val="6666"/>
              </a:srgbClr>
            </a:solidFill>
          </p:spPr>
        </p:sp>
        <p:sp>
          <p:nvSpPr>
            <p:cNvPr id="5" name="TextBox 5"/>
            <p:cNvSpPr txBox="1"/>
            <p:nvPr/>
          </p:nvSpPr>
          <p:spPr>
            <a:xfrm>
              <a:off x="322338" y="2196904"/>
              <a:ext cx="1861556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(AKA) UNITS OF ANALYSIS</a:t>
              </a:r>
            </a:p>
          </p:txBody>
        </p:sp>
      </p:grpSp>
      <p:sp>
        <p:nvSpPr>
          <p:cNvPr id="6" name="TextBox 6"/>
          <p:cNvSpPr txBox="1"/>
          <p:nvPr/>
        </p:nvSpPr>
        <p:spPr>
          <a:xfrm>
            <a:off x="9144000" y="2507077"/>
            <a:ext cx="6668585" cy="550146"/>
          </a:xfrm>
          <a:prstGeom prst="rect">
            <a:avLst/>
          </a:prstGeom>
        </p:spPr>
        <p:txBody>
          <a:bodyPr lIns="0" tIns="0" rIns="0" bIns="0" rtlCol="0" anchor="t">
            <a:spAutoFit/>
          </a:bodyPr>
          <a:lstStyle/>
          <a:p>
            <a:pPr>
              <a:lnSpc>
                <a:spcPts val="4500"/>
              </a:lnSpc>
            </a:pPr>
            <a:r>
              <a:rPr lang="en-US" sz="3000" spc="30">
                <a:solidFill>
                  <a:srgbClr val="C29A74"/>
                </a:solidFill>
                <a:latin typeface="Lato Italics"/>
              </a:rPr>
              <a:t>the level of social life under investigation</a:t>
            </a:r>
          </a:p>
        </p:txBody>
      </p:sp>
      <p:sp>
        <p:nvSpPr>
          <p:cNvPr id="7" name="AutoShape 7"/>
          <p:cNvSpPr/>
          <p:nvPr/>
        </p:nvSpPr>
        <p:spPr>
          <a:xfrm>
            <a:off x="-187267" y="-226292"/>
            <a:ext cx="1398878" cy="10701554"/>
          </a:xfrm>
          <a:prstGeom prst="rect">
            <a:avLst/>
          </a:prstGeom>
          <a:solidFill>
            <a:srgbClr val="C29A74"/>
          </a:solidFill>
        </p:spPr>
      </p:sp>
      <p:sp>
        <p:nvSpPr>
          <p:cNvPr id="8" name="AutoShape 8"/>
          <p:cNvSpPr/>
          <p:nvPr/>
        </p:nvSpPr>
        <p:spPr>
          <a:xfrm>
            <a:off x="2359752" y="9205162"/>
            <a:ext cx="14899548" cy="34123"/>
          </a:xfrm>
          <a:prstGeom prst="rect">
            <a:avLst/>
          </a:prstGeom>
          <a:solidFill>
            <a:srgbClr val="C29A74"/>
          </a:solidFill>
        </p:spPr>
      </p:sp>
      <p:grpSp>
        <p:nvGrpSpPr>
          <p:cNvPr id="9" name="Group 9"/>
          <p:cNvGrpSpPr/>
          <p:nvPr/>
        </p:nvGrpSpPr>
        <p:grpSpPr>
          <a:xfrm>
            <a:off x="3657425" y="4657128"/>
            <a:ext cx="5168839" cy="3408665"/>
            <a:chOff x="0" y="0"/>
            <a:chExt cx="4730330" cy="3119484"/>
          </a:xfrm>
        </p:grpSpPr>
        <p:sp>
          <p:nvSpPr>
            <p:cNvPr id="10" name="Freeform 10"/>
            <p:cNvSpPr/>
            <p:nvPr/>
          </p:nvSpPr>
          <p:spPr>
            <a:xfrm>
              <a:off x="0" y="0"/>
              <a:ext cx="4730329" cy="3119484"/>
            </a:xfrm>
            <a:custGeom>
              <a:avLst/>
              <a:gdLst/>
              <a:ahLst/>
              <a:cxnLst/>
              <a:rect l="l" t="t" r="r" b="b"/>
              <a:pathLst>
                <a:path w="4730329" h="3119484">
                  <a:moveTo>
                    <a:pt x="0" y="0"/>
                  </a:moveTo>
                  <a:lnTo>
                    <a:pt x="0" y="3119484"/>
                  </a:lnTo>
                  <a:lnTo>
                    <a:pt x="4730329" y="3119484"/>
                  </a:lnTo>
                  <a:lnTo>
                    <a:pt x="4730329" y="0"/>
                  </a:lnTo>
                  <a:lnTo>
                    <a:pt x="0" y="0"/>
                  </a:lnTo>
                  <a:close/>
                  <a:moveTo>
                    <a:pt x="4669370" y="3058524"/>
                  </a:moveTo>
                  <a:lnTo>
                    <a:pt x="59690" y="3058524"/>
                  </a:lnTo>
                  <a:lnTo>
                    <a:pt x="59690" y="59690"/>
                  </a:lnTo>
                  <a:lnTo>
                    <a:pt x="4669370" y="59690"/>
                  </a:lnTo>
                  <a:lnTo>
                    <a:pt x="4669370" y="3058524"/>
                  </a:lnTo>
                  <a:close/>
                </a:path>
              </a:pathLst>
            </a:custGeom>
            <a:solidFill>
              <a:srgbClr val="532E1D">
                <a:alpha val="29803"/>
              </a:srgbClr>
            </a:solidFill>
          </p:spPr>
        </p:sp>
      </p:grpSp>
      <p:grpSp>
        <p:nvGrpSpPr>
          <p:cNvPr id="11" name="Group 11"/>
          <p:cNvGrpSpPr/>
          <p:nvPr/>
        </p:nvGrpSpPr>
        <p:grpSpPr>
          <a:xfrm>
            <a:off x="4066728" y="5085151"/>
            <a:ext cx="4529518" cy="1335716"/>
            <a:chOff x="0" y="0"/>
            <a:chExt cx="6039358" cy="1780955"/>
          </a:xfrm>
        </p:grpSpPr>
        <p:sp>
          <p:nvSpPr>
            <p:cNvPr id="12" name="TextBox 12"/>
            <p:cNvSpPr txBox="1"/>
            <p:nvPr/>
          </p:nvSpPr>
          <p:spPr>
            <a:xfrm>
              <a:off x="0" y="-28575"/>
              <a:ext cx="6039358"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Individual Level</a:t>
              </a:r>
            </a:p>
          </p:txBody>
        </p:sp>
        <p:sp>
          <p:nvSpPr>
            <p:cNvPr id="13" name="TextBox 13"/>
            <p:cNvSpPr txBox="1"/>
            <p:nvPr/>
          </p:nvSpPr>
          <p:spPr>
            <a:xfrm>
              <a:off x="0" y="1166910"/>
              <a:ext cx="6039358" cy="614045"/>
            </a:xfrm>
            <a:prstGeom prst="rect">
              <a:avLst/>
            </a:prstGeom>
          </p:spPr>
          <p:txBody>
            <a:bodyPr lIns="0" tIns="0" rIns="0" bIns="0" rtlCol="0" anchor="t">
              <a:spAutoFit/>
            </a:bodyPr>
            <a:lstStyle/>
            <a:p>
              <a:pPr marL="429260" lvl="1" indent="-214630">
                <a:lnSpc>
                  <a:spcPts val="3900"/>
                </a:lnSpc>
                <a:buFont typeface="Arial"/>
                <a:buChar char="•"/>
              </a:pPr>
              <a:r>
                <a:rPr lang="en-US" sz="2600" spc="26">
                  <a:solidFill>
                    <a:srgbClr val="C29A74"/>
                  </a:solidFill>
                  <a:latin typeface="Lato"/>
                </a:rPr>
                <a:t>People</a:t>
              </a:r>
            </a:p>
          </p:txBody>
        </p:sp>
      </p:grpSp>
      <p:grpSp>
        <p:nvGrpSpPr>
          <p:cNvPr id="14" name="Group 14"/>
          <p:cNvGrpSpPr/>
          <p:nvPr/>
        </p:nvGrpSpPr>
        <p:grpSpPr>
          <a:xfrm>
            <a:off x="10792788" y="4657128"/>
            <a:ext cx="5168839" cy="3408665"/>
            <a:chOff x="0" y="0"/>
            <a:chExt cx="4730330" cy="3119484"/>
          </a:xfrm>
        </p:grpSpPr>
        <p:sp>
          <p:nvSpPr>
            <p:cNvPr id="15" name="Freeform 15"/>
            <p:cNvSpPr/>
            <p:nvPr/>
          </p:nvSpPr>
          <p:spPr>
            <a:xfrm>
              <a:off x="0" y="0"/>
              <a:ext cx="4730329" cy="3119484"/>
            </a:xfrm>
            <a:custGeom>
              <a:avLst/>
              <a:gdLst/>
              <a:ahLst/>
              <a:cxnLst/>
              <a:rect l="l" t="t" r="r" b="b"/>
              <a:pathLst>
                <a:path w="4730329" h="3119484">
                  <a:moveTo>
                    <a:pt x="0" y="0"/>
                  </a:moveTo>
                  <a:lnTo>
                    <a:pt x="0" y="3119484"/>
                  </a:lnTo>
                  <a:lnTo>
                    <a:pt x="4730329" y="3119484"/>
                  </a:lnTo>
                  <a:lnTo>
                    <a:pt x="4730329" y="0"/>
                  </a:lnTo>
                  <a:lnTo>
                    <a:pt x="0" y="0"/>
                  </a:lnTo>
                  <a:close/>
                  <a:moveTo>
                    <a:pt x="4669370" y="3058524"/>
                  </a:moveTo>
                  <a:lnTo>
                    <a:pt x="59690" y="3058524"/>
                  </a:lnTo>
                  <a:lnTo>
                    <a:pt x="59690" y="59690"/>
                  </a:lnTo>
                  <a:lnTo>
                    <a:pt x="4669370" y="59690"/>
                  </a:lnTo>
                  <a:lnTo>
                    <a:pt x="4669370" y="3058524"/>
                  </a:lnTo>
                  <a:close/>
                </a:path>
              </a:pathLst>
            </a:custGeom>
            <a:solidFill>
              <a:srgbClr val="532E1D">
                <a:alpha val="29803"/>
              </a:srgbClr>
            </a:solidFill>
          </p:spPr>
        </p:sp>
      </p:grpSp>
      <p:grpSp>
        <p:nvGrpSpPr>
          <p:cNvPr id="16" name="Group 16"/>
          <p:cNvGrpSpPr/>
          <p:nvPr/>
        </p:nvGrpSpPr>
        <p:grpSpPr>
          <a:xfrm>
            <a:off x="11112448" y="5085151"/>
            <a:ext cx="4529518" cy="2539676"/>
            <a:chOff x="0" y="0"/>
            <a:chExt cx="6039358" cy="3386235"/>
          </a:xfrm>
        </p:grpSpPr>
        <p:sp>
          <p:nvSpPr>
            <p:cNvPr id="17" name="TextBox 17"/>
            <p:cNvSpPr txBox="1"/>
            <p:nvPr/>
          </p:nvSpPr>
          <p:spPr>
            <a:xfrm>
              <a:off x="0" y="-28575"/>
              <a:ext cx="6039358"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Aggregate Level</a:t>
              </a:r>
            </a:p>
          </p:txBody>
        </p:sp>
        <p:sp>
          <p:nvSpPr>
            <p:cNvPr id="18" name="TextBox 18"/>
            <p:cNvSpPr txBox="1"/>
            <p:nvPr/>
          </p:nvSpPr>
          <p:spPr>
            <a:xfrm>
              <a:off x="0" y="1157385"/>
              <a:ext cx="6039358" cy="2228850"/>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C29A74"/>
                  </a:solidFill>
                  <a:latin typeface="Lato"/>
                </a:rPr>
                <a:t>Family</a:t>
              </a:r>
            </a:p>
            <a:p>
              <a:pPr marL="495300" lvl="1" indent="-247650">
                <a:lnSpc>
                  <a:spcPts val="4500"/>
                </a:lnSpc>
                <a:buFont typeface="Arial"/>
                <a:buChar char="•"/>
              </a:pPr>
              <a:r>
                <a:rPr lang="en-US" sz="3000" spc="30">
                  <a:solidFill>
                    <a:srgbClr val="C29A74"/>
                  </a:solidFill>
                  <a:latin typeface="Lato"/>
                </a:rPr>
                <a:t>Organization</a:t>
              </a:r>
            </a:p>
            <a:p>
              <a:pPr marL="495300" lvl="1" indent="-247650">
                <a:lnSpc>
                  <a:spcPts val="4500"/>
                </a:lnSpc>
                <a:buFont typeface="Arial"/>
                <a:buChar char="•"/>
              </a:pPr>
              <a:r>
                <a:rPr lang="en-US" sz="3000" spc="30">
                  <a:solidFill>
                    <a:srgbClr val="C29A74"/>
                  </a:solidFill>
                  <a:latin typeface="Lato"/>
                </a:rPr>
                <a:t>City, County, or State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392353" y="2141366"/>
            <a:ext cx="11679867" cy="2200275"/>
          </a:xfrm>
          <a:prstGeom prst="rect">
            <a:avLst/>
          </a:prstGeom>
        </p:spPr>
        <p:txBody>
          <a:bodyPr lIns="0" tIns="0" rIns="0" bIns="0" rtlCol="0" anchor="t">
            <a:spAutoFit/>
          </a:bodyPr>
          <a:lstStyle/>
          <a:p>
            <a:pPr>
              <a:lnSpc>
                <a:spcPts val="8775"/>
              </a:lnSpc>
            </a:pPr>
            <a:r>
              <a:rPr lang="en-US" sz="6500" spc="195">
                <a:solidFill>
                  <a:srgbClr val="FBFDF4"/>
                </a:solidFill>
                <a:latin typeface="Oswald Italics"/>
              </a:rPr>
              <a:t>every observation under investigation has many variables</a:t>
            </a:r>
          </a:p>
        </p:txBody>
      </p:sp>
      <p:sp>
        <p:nvSpPr>
          <p:cNvPr id="3" name="TextBox 3"/>
          <p:cNvSpPr txBox="1"/>
          <p:nvPr/>
        </p:nvSpPr>
        <p:spPr>
          <a:xfrm>
            <a:off x="5392353" y="6217627"/>
            <a:ext cx="5918313" cy="529590"/>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sp>
        <p:nvSpPr>
          <p:cNvPr id="4" name="AutoShape 4"/>
          <p:cNvSpPr/>
          <p:nvPr/>
        </p:nvSpPr>
        <p:spPr>
          <a:xfrm>
            <a:off x="3551262" y="1028700"/>
            <a:ext cx="48811" cy="8229600"/>
          </a:xfrm>
          <a:prstGeom prst="rect">
            <a:avLst/>
          </a:prstGeom>
          <a:solidFill>
            <a:srgbClr val="FBFDF4"/>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l="14590" r="14590"/>
          <a:stretch>
            <a:fillRect/>
          </a:stretch>
        </p:blipFill>
        <p:spPr>
          <a:xfrm>
            <a:off x="7018434" y="-112202"/>
            <a:ext cx="11404878" cy="10729332"/>
          </a:xfrm>
          <a:prstGeom prst="rect">
            <a:avLst/>
          </a:prstGeom>
        </p:spPr>
      </p:pic>
      <p:grpSp>
        <p:nvGrpSpPr>
          <p:cNvPr id="3" name="Group 3"/>
          <p:cNvGrpSpPr/>
          <p:nvPr/>
        </p:nvGrpSpPr>
        <p:grpSpPr>
          <a:xfrm>
            <a:off x="1028700" y="3797340"/>
            <a:ext cx="19044824" cy="1346160"/>
            <a:chOff x="0" y="0"/>
            <a:chExt cx="25393099" cy="1794880"/>
          </a:xfrm>
        </p:grpSpPr>
        <p:sp>
          <p:nvSpPr>
            <p:cNvPr id="4" name="AutoShape 4"/>
            <p:cNvSpPr/>
            <p:nvPr/>
          </p:nvSpPr>
          <p:spPr>
            <a:xfrm>
              <a:off x="0" y="0"/>
              <a:ext cx="25393099" cy="1794880"/>
            </a:xfrm>
            <a:prstGeom prst="rect">
              <a:avLst/>
            </a:prstGeom>
            <a:solidFill>
              <a:srgbClr val="FBFDF4"/>
            </a:solidFill>
          </p:spPr>
        </p:sp>
        <p:sp>
          <p:nvSpPr>
            <p:cNvPr id="5" name="TextBox 5"/>
            <p:cNvSpPr txBox="1"/>
            <p:nvPr/>
          </p:nvSpPr>
          <p:spPr>
            <a:xfrm>
              <a:off x="625252" y="497390"/>
              <a:ext cx="20390296" cy="704850"/>
            </a:xfrm>
            <a:prstGeom prst="rect">
              <a:avLst/>
            </a:prstGeom>
          </p:spPr>
          <p:txBody>
            <a:bodyPr lIns="0" tIns="0" rIns="0" bIns="0" rtlCol="0" anchor="t">
              <a:spAutoFit/>
            </a:bodyPr>
            <a:lstStyle/>
            <a:p>
              <a:pPr>
                <a:lnSpc>
                  <a:spcPts val="4500"/>
                </a:lnSpc>
              </a:pPr>
              <a:r>
                <a:rPr lang="en-US" sz="3000" spc="30">
                  <a:solidFill>
                    <a:srgbClr val="C29A74"/>
                  </a:solidFill>
                  <a:latin typeface="Lato"/>
                </a:rPr>
                <a:t>Properties of observations that are different (vary) across observations.</a:t>
              </a:r>
            </a:p>
          </p:txBody>
        </p:sp>
      </p:grpSp>
      <p:sp>
        <p:nvSpPr>
          <p:cNvPr id="6" name="TextBox 6"/>
          <p:cNvSpPr txBox="1"/>
          <p:nvPr/>
        </p:nvSpPr>
        <p:spPr>
          <a:xfrm>
            <a:off x="1028700" y="2528407"/>
            <a:ext cx="5066659" cy="1000125"/>
          </a:xfrm>
          <a:prstGeom prst="rect">
            <a:avLst/>
          </a:prstGeom>
        </p:spPr>
        <p:txBody>
          <a:bodyPr lIns="0" tIns="0" rIns="0" bIns="0" rtlCol="0" anchor="t">
            <a:spAutoFit/>
          </a:bodyPr>
          <a:lstStyle/>
          <a:p>
            <a:pPr>
              <a:lnSpc>
                <a:spcPts val="8100"/>
              </a:lnSpc>
            </a:pPr>
            <a:r>
              <a:rPr lang="en-US" sz="6000" spc="179">
                <a:solidFill>
                  <a:srgbClr val="FBFDF4"/>
                </a:solidFill>
                <a:latin typeface="Oswald"/>
              </a:rPr>
              <a:t>VARIABLES</a:t>
            </a:r>
          </a:p>
        </p:txBody>
      </p:sp>
      <p:sp>
        <p:nvSpPr>
          <p:cNvPr id="7" name="TextBox 7"/>
          <p:cNvSpPr txBox="1"/>
          <p:nvPr/>
        </p:nvSpPr>
        <p:spPr>
          <a:xfrm>
            <a:off x="10172700" y="8935602"/>
            <a:ext cx="8115300" cy="550146"/>
          </a:xfrm>
          <a:prstGeom prst="rect">
            <a:avLst/>
          </a:prstGeom>
        </p:spPr>
        <p:txBody>
          <a:bodyPr lIns="0" tIns="0" rIns="0" bIns="0" rtlCol="0" anchor="t">
            <a:spAutoFit/>
          </a:bodyPr>
          <a:lstStyle/>
          <a:p>
            <a:pPr>
              <a:lnSpc>
                <a:spcPts val="4500"/>
              </a:lnSpc>
            </a:pPr>
            <a:r>
              <a:rPr lang="en-US" sz="3000" spc="30">
                <a:solidFill>
                  <a:srgbClr val="FFFFFF"/>
                </a:solidFill>
                <a:latin typeface="Lato Italics"/>
              </a:rPr>
              <a:t>can also differ within one observation, over time</a:t>
            </a:r>
          </a:p>
        </p:txBody>
      </p:sp>
      <p:sp>
        <p:nvSpPr>
          <p:cNvPr id="8" name="TextBox 8"/>
          <p:cNvSpPr txBox="1"/>
          <p:nvPr/>
        </p:nvSpPr>
        <p:spPr>
          <a:xfrm>
            <a:off x="1565840" y="5382025"/>
            <a:ext cx="4529518" cy="2838450"/>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FFFFFF"/>
                </a:solidFill>
                <a:latin typeface="Lato"/>
              </a:rPr>
              <a:t>Social class</a:t>
            </a:r>
          </a:p>
          <a:p>
            <a:pPr marL="495300" lvl="1" indent="-247650">
              <a:lnSpc>
                <a:spcPts val="4500"/>
              </a:lnSpc>
              <a:buFont typeface="Arial"/>
              <a:buChar char="•"/>
            </a:pPr>
            <a:r>
              <a:rPr lang="en-US" sz="3000" spc="30">
                <a:solidFill>
                  <a:srgbClr val="FFFFFF"/>
                </a:solidFill>
                <a:latin typeface="Lato"/>
              </a:rPr>
              <a:t>Age</a:t>
            </a:r>
          </a:p>
          <a:p>
            <a:pPr marL="495300" lvl="1" indent="-247650">
              <a:lnSpc>
                <a:spcPts val="4500"/>
              </a:lnSpc>
              <a:buFont typeface="Arial"/>
              <a:buChar char="•"/>
            </a:pPr>
            <a:r>
              <a:rPr lang="en-US" sz="3000" spc="30">
                <a:solidFill>
                  <a:srgbClr val="FFFFFF"/>
                </a:solidFill>
                <a:latin typeface="Lato"/>
              </a:rPr>
              <a:t>Gender</a:t>
            </a:r>
          </a:p>
          <a:p>
            <a:pPr marL="495300" lvl="1" indent="-247650">
              <a:lnSpc>
                <a:spcPts val="4500"/>
              </a:lnSpc>
              <a:buFont typeface="Arial"/>
              <a:buChar char="•"/>
            </a:pPr>
            <a:r>
              <a:rPr lang="en-US" sz="3000" spc="30">
                <a:solidFill>
                  <a:srgbClr val="FFFFFF"/>
                </a:solidFill>
                <a:latin typeface="Lato"/>
              </a:rPr>
              <a:t>Sex</a:t>
            </a:r>
          </a:p>
          <a:p>
            <a:pPr marL="495300" lvl="1" indent="-247650">
              <a:lnSpc>
                <a:spcPts val="4500"/>
              </a:lnSpc>
              <a:buFont typeface="Arial"/>
              <a:buChar char="•"/>
            </a:pPr>
            <a:r>
              <a:rPr lang="en-US" sz="3000" spc="30">
                <a:solidFill>
                  <a:srgbClr val="FFFFFF"/>
                </a:solidFill>
                <a:latin typeface="Lato"/>
              </a:rPr>
              <a:t>Race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392353" y="2141366"/>
            <a:ext cx="11679867" cy="2200275"/>
          </a:xfrm>
          <a:prstGeom prst="rect">
            <a:avLst/>
          </a:prstGeom>
        </p:spPr>
        <p:txBody>
          <a:bodyPr lIns="0" tIns="0" rIns="0" bIns="0" rtlCol="0" anchor="t">
            <a:spAutoFit/>
          </a:bodyPr>
          <a:lstStyle/>
          <a:p>
            <a:pPr>
              <a:lnSpc>
                <a:spcPts val="8775"/>
              </a:lnSpc>
            </a:pPr>
            <a:r>
              <a:rPr lang="en-US" sz="6500" spc="195">
                <a:solidFill>
                  <a:srgbClr val="FBFDF4"/>
                </a:solidFill>
                <a:latin typeface="Oswald Italics"/>
              </a:rPr>
              <a:t>every observation under investigation has many variables</a:t>
            </a:r>
          </a:p>
        </p:txBody>
      </p:sp>
      <p:sp>
        <p:nvSpPr>
          <p:cNvPr id="3" name="TextBox 3"/>
          <p:cNvSpPr txBox="1"/>
          <p:nvPr/>
        </p:nvSpPr>
        <p:spPr>
          <a:xfrm>
            <a:off x="5392353" y="6217627"/>
            <a:ext cx="5918313" cy="529590"/>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Michael Crichton</a:t>
            </a:r>
          </a:p>
        </p:txBody>
      </p:sp>
      <p:sp>
        <p:nvSpPr>
          <p:cNvPr id="4" name="AutoShape 4"/>
          <p:cNvSpPr/>
          <p:nvPr/>
        </p:nvSpPr>
        <p:spPr>
          <a:xfrm>
            <a:off x="3551262" y="1028700"/>
            <a:ext cx="48811" cy="8229600"/>
          </a:xfrm>
          <a:prstGeom prst="rect">
            <a:avLst/>
          </a:prstGeom>
          <a:solidFill>
            <a:srgbClr val="FBFDF4"/>
          </a:solidFill>
        </p:spPr>
      </p:sp>
      <p:sp>
        <p:nvSpPr>
          <p:cNvPr id="5" name="TextBox 5"/>
          <p:cNvSpPr txBox="1"/>
          <p:nvPr/>
        </p:nvSpPr>
        <p:spPr>
          <a:xfrm>
            <a:off x="5392353" y="5850109"/>
            <a:ext cx="11679867" cy="2200275"/>
          </a:xfrm>
          <a:prstGeom prst="rect">
            <a:avLst/>
          </a:prstGeom>
        </p:spPr>
        <p:txBody>
          <a:bodyPr lIns="0" tIns="0" rIns="0" bIns="0" rtlCol="0" anchor="t">
            <a:spAutoFit/>
          </a:bodyPr>
          <a:lstStyle/>
          <a:p>
            <a:pPr algn="r">
              <a:lnSpc>
                <a:spcPts val="8775"/>
              </a:lnSpc>
            </a:pPr>
            <a:r>
              <a:rPr lang="en-US" sz="6500" spc="195">
                <a:solidFill>
                  <a:srgbClr val="FBFDF4"/>
                </a:solidFill>
                <a:latin typeface="Oswald Italics"/>
              </a:rPr>
              <a:t>... and each variable has many attributes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047012" y="3136033"/>
            <a:ext cx="11679867" cy="2200275"/>
          </a:xfrm>
          <a:prstGeom prst="rect">
            <a:avLst/>
          </a:prstGeom>
        </p:spPr>
        <p:txBody>
          <a:bodyPr lIns="0" tIns="0" rIns="0" bIns="0" rtlCol="0" anchor="t">
            <a:spAutoFit/>
          </a:bodyPr>
          <a:lstStyle/>
          <a:p>
            <a:pPr>
              <a:lnSpc>
                <a:spcPts val="8775"/>
              </a:lnSpc>
            </a:pPr>
            <a:r>
              <a:rPr lang="en-US" sz="6500" spc="195">
                <a:solidFill>
                  <a:srgbClr val="FBFDF4"/>
                </a:solidFill>
                <a:latin typeface="Oswald"/>
              </a:rPr>
              <a:t>How do we know if/why something exists?</a:t>
            </a:r>
          </a:p>
        </p:txBody>
      </p:sp>
      <p:grpSp>
        <p:nvGrpSpPr>
          <p:cNvPr id="3" name="Group 3"/>
          <p:cNvGrpSpPr/>
          <p:nvPr/>
        </p:nvGrpSpPr>
        <p:grpSpPr>
          <a:xfrm>
            <a:off x="5047012" y="6023425"/>
            <a:ext cx="11679867" cy="1940157"/>
            <a:chOff x="0" y="0"/>
            <a:chExt cx="15573156" cy="2586876"/>
          </a:xfrm>
        </p:grpSpPr>
        <p:sp>
          <p:nvSpPr>
            <p:cNvPr id="4" name="AutoShape 4"/>
            <p:cNvSpPr/>
            <p:nvPr/>
          </p:nvSpPr>
          <p:spPr>
            <a:xfrm>
              <a:off x="0" y="0"/>
              <a:ext cx="15573156" cy="2586876"/>
            </a:xfrm>
            <a:prstGeom prst="rect">
              <a:avLst/>
            </a:prstGeom>
            <a:solidFill>
              <a:srgbClr val="FBFDF4"/>
            </a:solidFill>
          </p:spPr>
        </p:sp>
        <p:sp>
          <p:nvSpPr>
            <p:cNvPr id="5" name="TextBox 5"/>
            <p:cNvSpPr txBox="1"/>
            <p:nvPr/>
          </p:nvSpPr>
          <p:spPr>
            <a:xfrm>
              <a:off x="704485" y="232789"/>
              <a:ext cx="14164186" cy="2092723"/>
            </a:xfrm>
            <a:prstGeom prst="rect">
              <a:avLst/>
            </a:prstGeom>
          </p:spPr>
          <p:txBody>
            <a:bodyPr lIns="0" tIns="0" rIns="0" bIns="0" rtlCol="0" anchor="t">
              <a:spAutoFit/>
            </a:bodyPr>
            <a:lstStyle/>
            <a:p>
              <a:pPr marL="544830" lvl="1" indent="-272415">
                <a:lnSpc>
                  <a:spcPts val="4290"/>
                </a:lnSpc>
                <a:buFont typeface="Arial"/>
                <a:buChar char="•"/>
              </a:pPr>
              <a:r>
                <a:rPr lang="en-US" sz="3300" spc="264">
                  <a:solidFill>
                    <a:srgbClr val="C29A74"/>
                  </a:solidFill>
                  <a:latin typeface="Lato"/>
                </a:rPr>
                <a:t>Is it cold on the dark side of the moon?</a:t>
              </a:r>
            </a:p>
            <a:p>
              <a:pPr marL="544830" lvl="1" indent="-272415">
                <a:lnSpc>
                  <a:spcPts val="4290"/>
                </a:lnSpc>
                <a:buFont typeface="Arial"/>
                <a:buChar char="•"/>
              </a:pPr>
              <a:r>
                <a:rPr lang="en-US" sz="3300" spc="264">
                  <a:solidFill>
                    <a:srgbClr val="C29A74"/>
                  </a:solidFill>
                  <a:latin typeface="Lato"/>
                </a:rPr>
                <a:t>Does racism exist?</a:t>
              </a:r>
            </a:p>
            <a:p>
              <a:pPr marL="544830" lvl="1" indent="-272415">
                <a:lnSpc>
                  <a:spcPts val="4290"/>
                </a:lnSpc>
                <a:buFont typeface="Arial"/>
                <a:buChar char="•"/>
              </a:pPr>
              <a:r>
                <a:rPr lang="en-US" sz="3300" spc="264">
                  <a:solidFill>
                    <a:srgbClr val="C29A74"/>
                  </a:solidFill>
                  <a:latin typeface="Lato"/>
                </a:rPr>
                <a:t>Does protest influence political change?</a:t>
              </a:r>
            </a:p>
          </p:txBody>
        </p:sp>
      </p:grpSp>
      <p:sp>
        <p:nvSpPr>
          <p:cNvPr id="6" name="AutoShape 6"/>
          <p:cNvSpPr/>
          <p:nvPr/>
        </p:nvSpPr>
        <p:spPr>
          <a:xfrm>
            <a:off x="3551262" y="1028700"/>
            <a:ext cx="48811" cy="8229600"/>
          </a:xfrm>
          <a:prstGeom prst="rect">
            <a:avLst/>
          </a:prstGeom>
          <a:solidFill>
            <a:srgbClr val="FBFDF4"/>
          </a:solidFill>
        </p:spPr>
      </p:sp>
      <p:pic>
        <p:nvPicPr>
          <p:cNvPr id="7" name="Picture 7"/>
          <p:cNvPicPr>
            <a:picLocks noChangeAspect="1"/>
          </p:cNvPicPr>
          <p:nvPr/>
        </p:nvPicPr>
        <p:blipFill>
          <a:blip r:embed="rId4"/>
          <a:srcRect/>
          <a:stretch>
            <a:fillRect/>
          </a:stretch>
        </p:blipFill>
        <p:spPr>
          <a:xfrm>
            <a:off x="1086379" y="1028700"/>
            <a:ext cx="1448514" cy="2882057"/>
          </a:xfrm>
          <a:prstGeom prst="rect">
            <a:avLst/>
          </a:prstGeom>
        </p:spPr>
      </p:pic>
      <p:sp>
        <p:nvSpPr>
          <p:cNvPr id="8" name="TextBox 8"/>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QUESTION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2283517"/>
            <a:ext cx="13340316" cy="2658197"/>
            <a:chOff x="0" y="0"/>
            <a:chExt cx="17787088" cy="3544263"/>
          </a:xfrm>
        </p:grpSpPr>
        <p:sp>
          <p:nvSpPr>
            <p:cNvPr id="3" name="AutoShape 3"/>
            <p:cNvSpPr/>
            <p:nvPr/>
          </p:nvSpPr>
          <p:spPr>
            <a:xfrm>
              <a:off x="0" y="0"/>
              <a:ext cx="17787088" cy="3544263"/>
            </a:xfrm>
            <a:prstGeom prst="rect">
              <a:avLst/>
            </a:prstGeom>
            <a:solidFill>
              <a:srgbClr val="C29A74"/>
            </a:solidFill>
          </p:spPr>
        </p:sp>
        <p:sp>
          <p:nvSpPr>
            <p:cNvPr id="4" name="AutoShape 4"/>
            <p:cNvSpPr/>
            <p:nvPr/>
          </p:nvSpPr>
          <p:spPr>
            <a:xfrm>
              <a:off x="5324674" y="0"/>
              <a:ext cx="65082" cy="3544263"/>
            </a:xfrm>
            <a:prstGeom prst="rect">
              <a:avLst/>
            </a:prstGeom>
            <a:solidFill>
              <a:srgbClr val="FFFFFF"/>
            </a:solidFill>
          </p:spPr>
        </p:sp>
      </p:grpSp>
      <p:sp>
        <p:nvSpPr>
          <p:cNvPr id="5" name="TextBox 5"/>
          <p:cNvSpPr txBox="1"/>
          <p:nvPr/>
        </p:nvSpPr>
        <p:spPr>
          <a:xfrm>
            <a:off x="1567265" y="3294069"/>
            <a:ext cx="2875906" cy="552450"/>
          </a:xfrm>
          <a:prstGeom prst="rect">
            <a:avLst/>
          </a:prstGeom>
        </p:spPr>
        <p:txBody>
          <a:bodyPr lIns="0" tIns="0" rIns="0" bIns="0" rtlCol="0" anchor="t">
            <a:spAutoFit/>
          </a:bodyPr>
          <a:lstStyle/>
          <a:p>
            <a:pPr algn="ctr">
              <a:lnSpc>
                <a:spcPts val="4320"/>
              </a:lnSpc>
            </a:pPr>
            <a:r>
              <a:rPr lang="en-US" sz="3600" spc="144">
                <a:solidFill>
                  <a:srgbClr val="FFFFFF"/>
                </a:solidFill>
                <a:latin typeface="Oswald"/>
              </a:rPr>
              <a:t>VARIABLES</a:t>
            </a:r>
          </a:p>
        </p:txBody>
      </p:sp>
      <p:sp>
        <p:nvSpPr>
          <p:cNvPr id="6" name="TextBox 6"/>
          <p:cNvSpPr txBox="1"/>
          <p:nvPr/>
        </p:nvSpPr>
        <p:spPr>
          <a:xfrm>
            <a:off x="5795035" y="2790608"/>
            <a:ext cx="7933906" cy="1615440"/>
          </a:xfrm>
          <a:prstGeom prst="rect">
            <a:avLst/>
          </a:prstGeom>
        </p:spPr>
        <p:txBody>
          <a:bodyPr lIns="0" tIns="0" rIns="0" bIns="0" rtlCol="0" anchor="t">
            <a:spAutoFit/>
          </a:bodyPr>
          <a:lstStyle/>
          <a:p>
            <a:pPr>
              <a:lnSpc>
                <a:spcPts val="4290"/>
              </a:lnSpc>
            </a:pPr>
            <a:r>
              <a:rPr lang="en-US" sz="3300" spc="264">
                <a:solidFill>
                  <a:srgbClr val="FFFFFF"/>
                </a:solidFill>
                <a:latin typeface="Lato Italics"/>
              </a:rPr>
              <a:t>properties (groupings of characteristics) of observations, can be broken into attributes</a:t>
            </a:r>
          </a:p>
        </p:txBody>
      </p:sp>
      <p:grpSp>
        <p:nvGrpSpPr>
          <p:cNvPr id="7" name="Group 7"/>
          <p:cNvGrpSpPr/>
          <p:nvPr/>
        </p:nvGrpSpPr>
        <p:grpSpPr>
          <a:xfrm>
            <a:off x="1028700" y="5345286"/>
            <a:ext cx="13340316" cy="2658197"/>
            <a:chOff x="0" y="0"/>
            <a:chExt cx="17787088" cy="3544263"/>
          </a:xfrm>
        </p:grpSpPr>
        <p:sp>
          <p:nvSpPr>
            <p:cNvPr id="8" name="AutoShape 8"/>
            <p:cNvSpPr/>
            <p:nvPr/>
          </p:nvSpPr>
          <p:spPr>
            <a:xfrm>
              <a:off x="0" y="0"/>
              <a:ext cx="17787088" cy="3544263"/>
            </a:xfrm>
            <a:prstGeom prst="rect">
              <a:avLst/>
            </a:prstGeom>
            <a:solidFill>
              <a:srgbClr val="C29A74"/>
            </a:solidFill>
          </p:spPr>
        </p:sp>
        <p:sp>
          <p:nvSpPr>
            <p:cNvPr id="9" name="AutoShape 9"/>
            <p:cNvSpPr/>
            <p:nvPr/>
          </p:nvSpPr>
          <p:spPr>
            <a:xfrm>
              <a:off x="5324674" y="0"/>
              <a:ext cx="65082" cy="3544263"/>
            </a:xfrm>
            <a:prstGeom prst="rect">
              <a:avLst/>
            </a:prstGeom>
            <a:solidFill>
              <a:srgbClr val="FFFFFF"/>
            </a:solidFill>
          </p:spPr>
        </p:sp>
      </p:grpSp>
      <p:sp>
        <p:nvSpPr>
          <p:cNvPr id="10" name="TextBox 10"/>
          <p:cNvSpPr txBox="1"/>
          <p:nvPr/>
        </p:nvSpPr>
        <p:spPr>
          <a:xfrm>
            <a:off x="1567265" y="6355838"/>
            <a:ext cx="2875906" cy="552450"/>
          </a:xfrm>
          <a:prstGeom prst="rect">
            <a:avLst/>
          </a:prstGeom>
        </p:spPr>
        <p:txBody>
          <a:bodyPr lIns="0" tIns="0" rIns="0" bIns="0" rtlCol="0" anchor="t">
            <a:spAutoFit/>
          </a:bodyPr>
          <a:lstStyle/>
          <a:p>
            <a:pPr algn="ctr">
              <a:lnSpc>
                <a:spcPts val="4320"/>
              </a:lnSpc>
            </a:pPr>
            <a:r>
              <a:rPr lang="en-US" sz="3600" spc="144">
                <a:solidFill>
                  <a:srgbClr val="FFFFFF"/>
                </a:solidFill>
                <a:latin typeface="Oswald"/>
              </a:rPr>
              <a:t>ATTRIBUTES</a:t>
            </a:r>
          </a:p>
        </p:txBody>
      </p:sp>
      <p:sp>
        <p:nvSpPr>
          <p:cNvPr id="11" name="TextBox 11"/>
          <p:cNvSpPr txBox="1"/>
          <p:nvPr/>
        </p:nvSpPr>
        <p:spPr>
          <a:xfrm>
            <a:off x="5795035" y="5852377"/>
            <a:ext cx="7933906" cy="1615440"/>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specific characteristics or qualities that describe each observation, can be grouped into variables</a:t>
            </a:r>
          </a:p>
        </p:txBody>
      </p:sp>
      <p:sp>
        <p:nvSpPr>
          <p:cNvPr id="12" name="TextBox 12"/>
          <p:cNvSpPr txBox="1"/>
          <p:nvPr/>
        </p:nvSpPr>
        <p:spPr>
          <a:xfrm>
            <a:off x="14369016" y="3267815"/>
            <a:ext cx="3918984" cy="528758"/>
          </a:xfrm>
          <a:prstGeom prst="rect">
            <a:avLst/>
          </a:prstGeom>
        </p:spPr>
        <p:txBody>
          <a:bodyPr lIns="0" tIns="0" rIns="0" bIns="0" rtlCol="0" anchor="t">
            <a:spAutoFit/>
          </a:bodyPr>
          <a:lstStyle/>
          <a:p>
            <a:pPr marL="479952" lvl="1" indent="-239976">
              <a:lnSpc>
                <a:spcPts val="4360"/>
              </a:lnSpc>
              <a:buFont typeface="Arial"/>
              <a:buChar char="•"/>
            </a:pPr>
            <a:r>
              <a:rPr lang="en-US" sz="2907" spc="29">
                <a:solidFill>
                  <a:srgbClr val="C29A74"/>
                </a:solidFill>
                <a:latin typeface="Lato Bold"/>
              </a:rPr>
              <a:t>RACE/ETHNICITY</a:t>
            </a:r>
          </a:p>
        </p:txBody>
      </p:sp>
      <p:sp>
        <p:nvSpPr>
          <p:cNvPr id="13" name="TextBox 13"/>
          <p:cNvSpPr txBox="1"/>
          <p:nvPr/>
        </p:nvSpPr>
        <p:spPr>
          <a:xfrm>
            <a:off x="14369016" y="5781226"/>
            <a:ext cx="3918984" cy="1082549"/>
          </a:xfrm>
          <a:prstGeom prst="rect">
            <a:avLst/>
          </a:prstGeom>
        </p:spPr>
        <p:txBody>
          <a:bodyPr lIns="0" tIns="0" rIns="0" bIns="0" rtlCol="0" anchor="t">
            <a:spAutoFit/>
          </a:bodyPr>
          <a:lstStyle/>
          <a:p>
            <a:pPr marL="479952" lvl="1" indent="-239976">
              <a:lnSpc>
                <a:spcPts val="4360"/>
              </a:lnSpc>
              <a:buFont typeface="Arial"/>
              <a:buChar char="•"/>
            </a:pPr>
            <a:r>
              <a:rPr lang="en-US" sz="2907" spc="29">
                <a:solidFill>
                  <a:srgbClr val="C29A74"/>
                </a:solidFill>
                <a:latin typeface="Lato Bold"/>
              </a:rPr>
              <a:t>BLACK, WHITE, LATINX, ETC.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2211770" y="1028700"/>
            <a:ext cx="9518295" cy="8248615"/>
          </a:xfrm>
          <a:prstGeom prst="rect">
            <a:avLst/>
          </a:prstGeom>
          <a:solidFill>
            <a:srgbClr val="C29A74">
              <a:alpha val="6666"/>
            </a:srgbClr>
          </a:solidFill>
        </p:spPr>
      </p:sp>
      <p:sp>
        <p:nvSpPr>
          <p:cNvPr id="3" name="AutoShape 3"/>
          <p:cNvSpPr/>
          <p:nvPr/>
        </p:nvSpPr>
        <p:spPr>
          <a:xfrm rot="-5400000">
            <a:off x="-4542428" y="3826072"/>
            <a:ext cx="11058512" cy="2468047"/>
          </a:xfrm>
          <a:prstGeom prst="rect">
            <a:avLst/>
          </a:prstGeom>
          <a:solidFill>
            <a:srgbClr val="C29A74">
              <a:alpha val="49803"/>
            </a:srgbClr>
          </a:solidFill>
        </p:spPr>
      </p:sp>
      <p:pic>
        <p:nvPicPr>
          <p:cNvPr id="4" name="Picture 4"/>
          <p:cNvPicPr>
            <a:picLocks noChangeAspect="1"/>
          </p:cNvPicPr>
          <p:nvPr/>
        </p:nvPicPr>
        <p:blipFill>
          <a:blip r:embed="rId2"/>
          <a:srcRect l="1916" t="525" r="917" b="525"/>
          <a:stretch>
            <a:fillRect/>
          </a:stretch>
        </p:blipFill>
        <p:spPr>
          <a:xfrm>
            <a:off x="9144000" y="1057967"/>
            <a:ext cx="6817122" cy="8219348"/>
          </a:xfrm>
          <a:prstGeom prst="rect">
            <a:avLst/>
          </a:prstGeom>
        </p:spPr>
      </p:pic>
      <p:sp>
        <p:nvSpPr>
          <p:cNvPr id="5" name="TextBox 5"/>
          <p:cNvSpPr txBox="1"/>
          <p:nvPr/>
        </p:nvSpPr>
        <p:spPr>
          <a:xfrm>
            <a:off x="3403280" y="2156987"/>
            <a:ext cx="7135272" cy="2114550"/>
          </a:xfrm>
          <a:prstGeom prst="rect">
            <a:avLst/>
          </a:prstGeom>
        </p:spPr>
        <p:txBody>
          <a:bodyPr lIns="0" tIns="0" rIns="0" bIns="0" rtlCol="0" anchor="t">
            <a:spAutoFit/>
          </a:bodyPr>
          <a:lstStyle/>
          <a:p>
            <a:pPr>
              <a:lnSpc>
                <a:spcPts val="8400"/>
              </a:lnSpc>
            </a:pPr>
            <a:r>
              <a:rPr lang="en-US" sz="7000" spc="280">
                <a:solidFill>
                  <a:srgbClr val="C29A74"/>
                </a:solidFill>
                <a:latin typeface="Oswald"/>
              </a:rPr>
              <a:t>VARIABLES &amp; ATTRIBUTES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7912140" y="1030863"/>
            <a:ext cx="9347160" cy="8229600"/>
          </a:xfrm>
          <a:prstGeom prst="rect">
            <a:avLst/>
          </a:prstGeom>
          <a:solidFill>
            <a:srgbClr val="C29A74">
              <a:alpha val="6666"/>
            </a:srgbClr>
          </a:solidFill>
        </p:spPr>
      </p:sp>
      <p:sp>
        <p:nvSpPr>
          <p:cNvPr id="3" name="AutoShape 3"/>
          <p:cNvSpPr/>
          <p:nvPr/>
        </p:nvSpPr>
        <p:spPr>
          <a:xfrm rot="-5400000">
            <a:off x="1491131" y="4106971"/>
            <a:ext cx="10811317" cy="2030701"/>
          </a:xfrm>
          <a:prstGeom prst="rect">
            <a:avLst/>
          </a:prstGeom>
          <a:solidFill>
            <a:srgbClr val="C29A74">
              <a:alpha val="49803"/>
            </a:srgbClr>
          </a:solidFill>
        </p:spPr>
      </p:sp>
      <p:pic>
        <p:nvPicPr>
          <p:cNvPr id="4" name="Picture 4"/>
          <p:cNvPicPr>
            <a:picLocks noChangeAspect="1"/>
          </p:cNvPicPr>
          <p:nvPr/>
        </p:nvPicPr>
        <p:blipFill>
          <a:blip r:embed="rId3">
            <a:alphaModFix amt="75000"/>
          </a:blip>
          <a:srcRect l="42208" r="20176"/>
          <a:stretch>
            <a:fillRect/>
          </a:stretch>
        </p:blipFill>
        <p:spPr>
          <a:xfrm>
            <a:off x="-245307" y="-276048"/>
            <a:ext cx="6156731" cy="10843422"/>
          </a:xfrm>
          <a:prstGeom prst="rect">
            <a:avLst/>
          </a:prstGeom>
        </p:spPr>
      </p:pic>
      <p:sp>
        <p:nvSpPr>
          <p:cNvPr id="5" name="TextBox 5"/>
          <p:cNvSpPr txBox="1"/>
          <p:nvPr/>
        </p:nvSpPr>
        <p:spPr>
          <a:xfrm>
            <a:off x="8704336" y="1278513"/>
            <a:ext cx="7762768" cy="552450"/>
          </a:xfrm>
          <a:prstGeom prst="rect">
            <a:avLst/>
          </a:prstGeom>
        </p:spPr>
        <p:txBody>
          <a:bodyPr lIns="0" tIns="0" rIns="0" bIns="0" rtlCol="0" anchor="t">
            <a:spAutoFit/>
          </a:bodyPr>
          <a:lstStyle/>
          <a:p>
            <a:pPr algn="ctr">
              <a:lnSpc>
                <a:spcPts val="4320"/>
              </a:lnSpc>
            </a:pPr>
            <a:r>
              <a:rPr lang="en-US" sz="3600" spc="144">
                <a:solidFill>
                  <a:srgbClr val="C29A74"/>
                </a:solidFill>
                <a:latin typeface="Oswald"/>
              </a:rPr>
              <a:t>DEPENDENT &amp; INDEPENDENT VARIABLES</a:t>
            </a:r>
          </a:p>
        </p:txBody>
      </p:sp>
      <p:sp>
        <p:nvSpPr>
          <p:cNvPr id="6" name="AutoShape 6"/>
          <p:cNvSpPr/>
          <p:nvPr/>
        </p:nvSpPr>
        <p:spPr>
          <a:xfrm>
            <a:off x="8704336" y="2615993"/>
            <a:ext cx="3686504" cy="6125394"/>
          </a:xfrm>
          <a:prstGeom prst="rect">
            <a:avLst/>
          </a:prstGeom>
          <a:solidFill>
            <a:srgbClr val="C29A74">
              <a:alpha val="6666"/>
            </a:srgbClr>
          </a:solidFill>
        </p:spPr>
      </p:sp>
      <p:sp>
        <p:nvSpPr>
          <p:cNvPr id="7" name="TextBox 7"/>
          <p:cNvSpPr txBox="1"/>
          <p:nvPr/>
        </p:nvSpPr>
        <p:spPr>
          <a:xfrm>
            <a:off x="8704336" y="3604265"/>
            <a:ext cx="3686504" cy="3696869"/>
          </a:xfrm>
          <a:prstGeom prst="rect">
            <a:avLst/>
          </a:prstGeom>
        </p:spPr>
        <p:txBody>
          <a:bodyPr lIns="0" tIns="0" rIns="0" bIns="0" rtlCol="0" anchor="t">
            <a:spAutoFit/>
          </a:bodyPr>
          <a:lstStyle/>
          <a:p>
            <a:pPr algn="ctr">
              <a:lnSpc>
                <a:spcPts val="4272"/>
              </a:lnSpc>
            </a:pPr>
            <a:r>
              <a:rPr lang="en-US" sz="2848" spc="28">
                <a:solidFill>
                  <a:srgbClr val="C29A74"/>
                </a:solidFill>
                <a:latin typeface="Lato Bold"/>
              </a:rPr>
              <a:t>Dependent</a:t>
            </a:r>
          </a:p>
          <a:p>
            <a:pPr algn="ctr">
              <a:lnSpc>
                <a:spcPts val="4272"/>
              </a:lnSpc>
            </a:pPr>
            <a:endParaRPr lang="en-US" sz="2848" spc="28">
              <a:solidFill>
                <a:srgbClr val="C29A74"/>
              </a:solidFill>
              <a:latin typeface="Lato Bold"/>
            </a:endParaRPr>
          </a:p>
          <a:p>
            <a:pPr marL="470256" lvl="1" indent="-235128">
              <a:lnSpc>
                <a:spcPts val="4272"/>
              </a:lnSpc>
              <a:buFont typeface="Arial"/>
              <a:buChar char="•"/>
            </a:pPr>
            <a:r>
              <a:rPr lang="en-US" sz="2848" spc="28">
                <a:solidFill>
                  <a:srgbClr val="C29A74"/>
                </a:solidFill>
                <a:latin typeface="Lato"/>
              </a:rPr>
              <a:t>The variable to be explained</a:t>
            </a:r>
          </a:p>
          <a:p>
            <a:pPr marL="470256" lvl="1" indent="-235128">
              <a:lnSpc>
                <a:spcPts val="4272"/>
              </a:lnSpc>
              <a:buFont typeface="Arial"/>
              <a:buChar char="•"/>
            </a:pPr>
            <a:r>
              <a:rPr lang="en-US" sz="2848" spc="28">
                <a:solidFill>
                  <a:srgbClr val="C29A74"/>
                </a:solidFill>
                <a:latin typeface="Lato"/>
              </a:rPr>
              <a:t>The “effect”</a:t>
            </a:r>
          </a:p>
          <a:p>
            <a:pPr marL="470256" lvl="1" indent="-235128">
              <a:lnSpc>
                <a:spcPts val="4272"/>
              </a:lnSpc>
              <a:buFont typeface="Arial"/>
              <a:buChar char="•"/>
            </a:pPr>
            <a:r>
              <a:rPr lang="en-US" sz="2848" spc="28">
                <a:solidFill>
                  <a:srgbClr val="C29A74"/>
                </a:solidFill>
                <a:latin typeface="Lato"/>
              </a:rPr>
              <a:t>The “Y” variable</a:t>
            </a:r>
          </a:p>
          <a:p>
            <a:pPr marL="470256" lvl="1" indent="-235128">
              <a:lnSpc>
                <a:spcPts val="3987"/>
              </a:lnSpc>
              <a:buFont typeface="Arial"/>
              <a:buChar char="•"/>
            </a:pPr>
            <a:r>
              <a:rPr lang="en-US" sz="2848" spc="28">
                <a:solidFill>
                  <a:srgbClr val="C29A74"/>
                </a:solidFill>
                <a:latin typeface="Lato"/>
              </a:rPr>
              <a:t>The outcome</a:t>
            </a:r>
          </a:p>
        </p:txBody>
      </p:sp>
      <p:sp>
        <p:nvSpPr>
          <p:cNvPr id="8" name="AutoShape 8"/>
          <p:cNvSpPr/>
          <p:nvPr/>
        </p:nvSpPr>
        <p:spPr>
          <a:xfrm>
            <a:off x="12780600" y="2615993"/>
            <a:ext cx="3686504" cy="6125394"/>
          </a:xfrm>
          <a:prstGeom prst="rect">
            <a:avLst/>
          </a:prstGeom>
          <a:solidFill>
            <a:srgbClr val="C29A74">
              <a:alpha val="6666"/>
            </a:srgbClr>
          </a:solidFill>
        </p:spPr>
      </p:sp>
      <p:sp>
        <p:nvSpPr>
          <p:cNvPr id="9" name="TextBox 9"/>
          <p:cNvSpPr txBox="1"/>
          <p:nvPr/>
        </p:nvSpPr>
        <p:spPr>
          <a:xfrm>
            <a:off x="12780600" y="3604265"/>
            <a:ext cx="3686504" cy="5042389"/>
          </a:xfrm>
          <a:prstGeom prst="rect">
            <a:avLst/>
          </a:prstGeom>
        </p:spPr>
        <p:txBody>
          <a:bodyPr lIns="0" tIns="0" rIns="0" bIns="0" rtlCol="0" anchor="t">
            <a:spAutoFit/>
          </a:bodyPr>
          <a:lstStyle/>
          <a:p>
            <a:pPr algn="ctr">
              <a:lnSpc>
                <a:spcPts val="4275"/>
              </a:lnSpc>
            </a:pPr>
            <a:r>
              <a:rPr lang="en-US" sz="2850" spc="28">
                <a:solidFill>
                  <a:srgbClr val="C29A74"/>
                </a:solidFill>
                <a:latin typeface="Lato Bold"/>
              </a:rPr>
              <a:t>Independent</a:t>
            </a:r>
          </a:p>
          <a:p>
            <a:pPr algn="ctr">
              <a:lnSpc>
                <a:spcPts val="4275"/>
              </a:lnSpc>
            </a:pPr>
            <a:endParaRPr lang="en-US" sz="2850" spc="28">
              <a:solidFill>
                <a:srgbClr val="C29A74"/>
              </a:solidFill>
              <a:latin typeface="Lato Bold"/>
            </a:endParaRPr>
          </a:p>
          <a:p>
            <a:pPr marL="470535" lvl="1" indent="-235268">
              <a:lnSpc>
                <a:spcPts val="3990"/>
              </a:lnSpc>
              <a:buFont typeface="Arial"/>
              <a:buChar char="•"/>
            </a:pPr>
            <a:r>
              <a:rPr lang="en-US" sz="2850" spc="28">
                <a:solidFill>
                  <a:srgbClr val="C29A74"/>
                </a:solidFill>
                <a:latin typeface="Lato"/>
              </a:rPr>
              <a:t>The variable expected to account for/explain the dependent variable</a:t>
            </a:r>
          </a:p>
          <a:p>
            <a:pPr marL="470535" lvl="1" indent="-235268">
              <a:lnSpc>
                <a:spcPts val="3990"/>
              </a:lnSpc>
              <a:buFont typeface="Arial"/>
              <a:buChar char="•"/>
            </a:pPr>
            <a:r>
              <a:rPr lang="en-US" sz="2850" spc="28">
                <a:solidFill>
                  <a:srgbClr val="C29A74"/>
                </a:solidFill>
                <a:latin typeface="Lato"/>
              </a:rPr>
              <a:t>The presumed “cause”</a:t>
            </a:r>
          </a:p>
          <a:p>
            <a:pPr marL="470536" lvl="1" indent="-235268">
              <a:lnSpc>
                <a:spcPts val="3990"/>
              </a:lnSpc>
              <a:buFont typeface="Arial"/>
              <a:buChar char="•"/>
            </a:pPr>
            <a:r>
              <a:rPr lang="en-US" sz="2850" spc="28">
                <a:solidFill>
                  <a:srgbClr val="C29A74"/>
                </a:solidFill>
                <a:latin typeface="Lato"/>
              </a:rPr>
              <a:t>The “X” variable</a:t>
            </a:r>
          </a:p>
          <a:p>
            <a:pPr marL="470535" lvl="1" indent="-235268">
              <a:lnSpc>
                <a:spcPts val="3990"/>
              </a:lnSpc>
              <a:buFont typeface="Arial"/>
              <a:buChar char="•"/>
            </a:pPr>
            <a:r>
              <a:rPr lang="en-US" sz="2850" spc="28">
                <a:solidFill>
                  <a:srgbClr val="C29A74"/>
                </a:solidFill>
                <a:latin typeface="Lato"/>
              </a:rPr>
              <a:t>The predictor</a:t>
            </a:r>
          </a:p>
        </p:txBody>
      </p:sp>
      <p:sp>
        <p:nvSpPr>
          <p:cNvPr id="10" name="TextBox 10"/>
          <p:cNvSpPr txBox="1"/>
          <p:nvPr/>
        </p:nvSpPr>
        <p:spPr>
          <a:xfrm rot="-5400000">
            <a:off x="2229540" y="4562733"/>
            <a:ext cx="9258300" cy="1165860"/>
          </a:xfrm>
          <a:prstGeom prst="rect">
            <a:avLst/>
          </a:prstGeom>
        </p:spPr>
        <p:txBody>
          <a:bodyPr lIns="0" tIns="0" rIns="0" bIns="0" rtlCol="0" anchor="t">
            <a:spAutoFit/>
          </a:bodyPr>
          <a:lstStyle/>
          <a:p>
            <a:pPr algn="ctr">
              <a:lnSpc>
                <a:spcPts val="9360"/>
              </a:lnSpc>
            </a:pPr>
            <a:r>
              <a:rPr lang="en-US" sz="7200" spc="576">
                <a:solidFill>
                  <a:srgbClr val="FBFDF4"/>
                </a:solidFill>
                <a:latin typeface="Oswald"/>
              </a:rPr>
              <a:t>VARIABLE TYPES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l="9451" r="9451"/>
          <a:stretch>
            <a:fillRect/>
          </a:stretch>
        </p:blipFill>
        <p:spPr>
          <a:xfrm>
            <a:off x="-271291" y="5189084"/>
            <a:ext cx="6556046" cy="5386109"/>
          </a:xfrm>
          <a:prstGeom prst="rect">
            <a:avLst/>
          </a:prstGeom>
        </p:spPr>
      </p:pic>
      <p:sp>
        <p:nvSpPr>
          <p:cNvPr id="3" name="AutoShape 3"/>
          <p:cNvSpPr/>
          <p:nvPr/>
        </p:nvSpPr>
        <p:spPr>
          <a:xfrm>
            <a:off x="-148460" y="-158853"/>
            <a:ext cx="6417074" cy="5462027"/>
          </a:xfrm>
          <a:prstGeom prst="rect">
            <a:avLst/>
          </a:prstGeom>
          <a:solidFill>
            <a:srgbClr val="FBFDF4"/>
          </a:solidFill>
        </p:spPr>
      </p:sp>
      <p:sp>
        <p:nvSpPr>
          <p:cNvPr id="4" name="TextBox 4"/>
          <p:cNvSpPr txBox="1"/>
          <p:nvPr/>
        </p:nvSpPr>
        <p:spPr>
          <a:xfrm>
            <a:off x="985113" y="1276361"/>
            <a:ext cx="4053082" cy="2543175"/>
          </a:xfrm>
          <a:prstGeom prst="rect">
            <a:avLst/>
          </a:prstGeom>
        </p:spPr>
        <p:txBody>
          <a:bodyPr lIns="0" tIns="0" rIns="0" bIns="0" rtlCol="0" anchor="t">
            <a:spAutoFit/>
          </a:bodyPr>
          <a:lstStyle/>
          <a:p>
            <a:pPr>
              <a:lnSpc>
                <a:spcPts val="6720"/>
              </a:lnSpc>
            </a:pPr>
            <a:r>
              <a:rPr lang="en-US" sz="5600" spc="224">
                <a:solidFill>
                  <a:srgbClr val="C29A74"/>
                </a:solidFill>
                <a:latin typeface="Oswald"/>
              </a:rPr>
              <a:t>DEPENDENT &amp; INDEPENDENT VARIABLES</a:t>
            </a:r>
          </a:p>
        </p:txBody>
      </p:sp>
      <p:grpSp>
        <p:nvGrpSpPr>
          <p:cNvPr id="5" name="Group 5"/>
          <p:cNvGrpSpPr/>
          <p:nvPr/>
        </p:nvGrpSpPr>
        <p:grpSpPr>
          <a:xfrm>
            <a:off x="7356587" y="1028700"/>
            <a:ext cx="11376587" cy="8229600"/>
            <a:chOff x="0" y="0"/>
            <a:chExt cx="15168783" cy="10972800"/>
          </a:xfrm>
        </p:grpSpPr>
        <p:grpSp>
          <p:nvGrpSpPr>
            <p:cNvPr id="6" name="Group 6"/>
            <p:cNvGrpSpPr/>
            <p:nvPr/>
          </p:nvGrpSpPr>
          <p:grpSpPr>
            <a:xfrm rot="-5400000">
              <a:off x="5907335" y="-5907335"/>
              <a:ext cx="3354112" cy="15168783"/>
              <a:chOff x="0" y="0"/>
              <a:chExt cx="2524536" cy="11417072"/>
            </a:xfrm>
          </p:grpSpPr>
          <p:sp>
            <p:nvSpPr>
              <p:cNvPr id="7" name="Freeform 7"/>
              <p:cNvSpPr/>
              <p:nvPr/>
            </p:nvSpPr>
            <p:spPr>
              <a:xfrm>
                <a:off x="0" y="0"/>
                <a:ext cx="2524536" cy="11417072"/>
              </a:xfrm>
              <a:custGeom>
                <a:avLst/>
                <a:gdLst/>
                <a:ahLst/>
                <a:cxnLst/>
                <a:rect l="l" t="t" r="r" b="b"/>
                <a:pathLst>
                  <a:path w="2524536" h="11417072">
                    <a:moveTo>
                      <a:pt x="0" y="0"/>
                    </a:moveTo>
                    <a:lnTo>
                      <a:pt x="0" y="11417072"/>
                    </a:lnTo>
                    <a:lnTo>
                      <a:pt x="2524536" y="11417072"/>
                    </a:lnTo>
                    <a:lnTo>
                      <a:pt x="2524536" y="0"/>
                    </a:lnTo>
                    <a:lnTo>
                      <a:pt x="0" y="0"/>
                    </a:lnTo>
                    <a:close/>
                    <a:moveTo>
                      <a:pt x="2463576" y="11356112"/>
                    </a:moveTo>
                    <a:lnTo>
                      <a:pt x="59690" y="11356112"/>
                    </a:lnTo>
                    <a:lnTo>
                      <a:pt x="59690" y="59690"/>
                    </a:lnTo>
                    <a:lnTo>
                      <a:pt x="2463576" y="59690"/>
                    </a:lnTo>
                    <a:lnTo>
                      <a:pt x="2463576" y="11356112"/>
                    </a:lnTo>
                    <a:close/>
                  </a:path>
                </a:pathLst>
              </a:custGeom>
              <a:solidFill>
                <a:srgbClr val="532E1D">
                  <a:alpha val="29803"/>
                </a:srgbClr>
              </a:solidFill>
            </p:spPr>
          </p:sp>
        </p:grpSp>
        <p:grpSp>
          <p:nvGrpSpPr>
            <p:cNvPr id="8" name="Group 8"/>
            <p:cNvGrpSpPr/>
            <p:nvPr/>
          </p:nvGrpSpPr>
          <p:grpSpPr>
            <a:xfrm rot="-5400000">
              <a:off x="5907335" y="-2097991"/>
              <a:ext cx="3354112" cy="15168783"/>
              <a:chOff x="0" y="0"/>
              <a:chExt cx="2524536" cy="11417072"/>
            </a:xfrm>
          </p:grpSpPr>
          <p:sp>
            <p:nvSpPr>
              <p:cNvPr id="9" name="Freeform 9"/>
              <p:cNvSpPr/>
              <p:nvPr/>
            </p:nvSpPr>
            <p:spPr>
              <a:xfrm>
                <a:off x="0" y="0"/>
                <a:ext cx="2524536" cy="11417072"/>
              </a:xfrm>
              <a:custGeom>
                <a:avLst/>
                <a:gdLst/>
                <a:ahLst/>
                <a:cxnLst/>
                <a:rect l="l" t="t" r="r" b="b"/>
                <a:pathLst>
                  <a:path w="2524536" h="11417072">
                    <a:moveTo>
                      <a:pt x="0" y="0"/>
                    </a:moveTo>
                    <a:lnTo>
                      <a:pt x="0" y="11417072"/>
                    </a:lnTo>
                    <a:lnTo>
                      <a:pt x="2524536" y="11417072"/>
                    </a:lnTo>
                    <a:lnTo>
                      <a:pt x="2524536" y="0"/>
                    </a:lnTo>
                    <a:lnTo>
                      <a:pt x="0" y="0"/>
                    </a:lnTo>
                    <a:close/>
                    <a:moveTo>
                      <a:pt x="2463576" y="11356112"/>
                    </a:moveTo>
                    <a:lnTo>
                      <a:pt x="59690" y="11356112"/>
                    </a:lnTo>
                    <a:lnTo>
                      <a:pt x="59690" y="59690"/>
                    </a:lnTo>
                    <a:lnTo>
                      <a:pt x="2463576" y="59690"/>
                    </a:lnTo>
                    <a:lnTo>
                      <a:pt x="2463576" y="11356112"/>
                    </a:lnTo>
                    <a:close/>
                  </a:path>
                </a:pathLst>
              </a:custGeom>
              <a:solidFill>
                <a:srgbClr val="532E1D">
                  <a:alpha val="29803"/>
                </a:srgbClr>
              </a:solidFill>
            </p:spPr>
          </p:sp>
        </p:grpSp>
        <p:grpSp>
          <p:nvGrpSpPr>
            <p:cNvPr id="10" name="Group 10"/>
            <p:cNvGrpSpPr/>
            <p:nvPr/>
          </p:nvGrpSpPr>
          <p:grpSpPr>
            <a:xfrm rot="-5400000">
              <a:off x="5907335" y="1711352"/>
              <a:ext cx="3354112" cy="15168783"/>
              <a:chOff x="0" y="0"/>
              <a:chExt cx="2524536" cy="11417072"/>
            </a:xfrm>
          </p:grpSpPr>
          <p:sp>
            <p:nvSpPr>
              <p:cNvPr id="11" name="Freeform 11"/>
              <p:cNvSpPr/>
              <p:nvPr/>
            </p:nvSpPr>
            <p:spPr>
              <a:xfrm>
                <a:off x="0" y="0"/>
                <a:ext cx="2524536" cy="11417072"/>
              </a:xfrm>
              <a:custGeom>
                <a:avLst/>
                <a:gdLst/>
                <a:ahLst/>
                <a:cxnLst/>
                <a:rect l="l" t="t" r="r" b="b"/>
                <a:pathLst>
                  <a:path w="2524536" h="11417072">
                    <a:moveTo>
                      <a:pt x="0" y="0"/>
                    </a:moveTo>
                    <a:lnTo>
                      <a:pt x="0" y="11417072"/>
                    </a:lnTo>
                    <a:lnTo>
                      <a:pt x="2524536" y="11417072"/>
                    </a:lnTo>
                    <a:lnTo>
                      <a:pt x="2524536" y="0"/>
                    </a:lnTo>
                    <a:lnTo>
                      <a:pt x="0" y="0"/>
                    </a:lnTo>
                    <a:close/>
                    <a:moveTo>
                      <a:pt x="2463576" y="11356112"/>
                    </a:moveTo>
                    <a:lnTo>
                      <a:pt x="59690" y="11356112"/>
                    </a:lnTo>
                    <a:lnTo>
                      <a:pt x="59690" y="59690"/>
                    </a:lnTo>
                    <a:lnTo>
                      <a:pt x="2463576" y="59690"/>
                    </a:lnTo>
                    <a:lnTo>
                      <a:pt x="2463576" y="11356112"/>
                    </a:lnTo>
                    <a:close/>
                  </a:path>
                </a:pathLst>
              </a:custGeom>
              <a:solidFill>
                <a:srgbClr val="532E1D">
                  <a:alpha val="29803"/>
                </a:srgbClr>
              </a:solidFill>
            </p:spPr>
          </p:sp>
        </p:grpSp>
      </p:grpSp>
      <p:grpSp>
        <p:nvGrpSpPr>
          <p:cNvPr id="12" name="Group 12"/>
          <p:cNvGrpSpPr/>
          <p:nvPr/>
        </p:nvGrpSpPr>
        <p:grpSpPr>
          <a:xfrm>
            <a:off x="8165477" y="1402207"/>
            <a:ext cx="9093823" cy="1768571"/>
            <a:chOff x="0" y="0"/>
            <a:chExt cx="12125097" cy="2358095"/>
          </a:xfrm>
        </p:grpSpPr>
        <p:sp>
          <p:nvSpPr>
            <p:cNvPr id="13" name="TextBox 13"/>
            <p:cNvSpPr txBox="1"/>
            <p:nvPr/>
          </p:nvSpPr>
          <p:spPr>
            <a:xfrm>
              <a:off x="0" y="-28575"/>
              <a:ext cx="12125097"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Dependent</a:t>
              </a:r>
            </a:p>
          </p:txBody>
        </p:sp>
        <p:sp>
          <p:nvSpPr>
            <p:cNvPr id="14" name="TextBox 14"/>
            <p:cNvSpPr txBox="1"/>
            <p:nvPr/>
          </p:nvSpPr>
          <p:spPr>
            <a:xfrm>
              <a:off x="0" y="891245"/>
              <a:ext cx="12125097" cy="1466850"/>
            </a:xfrm>
            <a:prstGeom prst="rect">
              <a:avLst/>
            </a:prstGeom>
          </p:spPr>
          <p:txBody>
            <a:bodyPr lIns="0" tIns="0" rIns="0" bIns="0" rtlCol="0" anchor="t">
              <a:spAutoFit/>
            </a:bodyPr>
            <a:lstStyle/>
            <a:p>
              <a:pPr>
                <a:lnSpc>
                  <a:spcPts val="4500"/>
                </a:lnSpc>
              </a:pPr>
              <a:r>
                <a:rPr lang="en-US" sz="3000" spc="30">
                  <a:solidFill>
                    <a:srgbClr val="FBFDF4"/>
                  </a:solidFill>
                  <a:latin typeface="Lato"/>
                </a:rPr>
                <a:t>The object of research. The thing you're trying to explain</a:t>
              </a:r>
            </a:p>
          </p:txBody>
        </p:sp>
      </p:grpSp>
      <p:grpSp>
        <p:nvGrpSpPr>
          <p:cNvPr id="15" name="Group 15"/>
          <p:cNvGrpSpPr/>
          <p:nvPr/>
        </p:nvGrpSpPr>
        <p:grpSpPr>
          <a:xfrm>
            <a:off x="8165477" y="4544965"/>
            <a:ext cx="9093823" cy="1197071"/>
            <a:chOff x="0" y="0"/>
            <a:chExt cx="12125097" cy="1596095"/>
          </a:xfrm>
        </p:grpSpPr>
        <p:sp>
          <p:nvSpPr>
            <p:cNvPr id="16" name="TextBox 16"/>
            <p:cNvSpPr txBox="1"/>
            <p:nvPr/>
          </p:nvSpPr>
          <p:spPr>
            <a:xfrm>
              <a:off x="0" y="-28575"/>
              <a:ext cx="12125097"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Independent</a:t>
              </a:r>
            </a:p>
          </p:txBody>
        </p:sp>
        <p:sp>
          <p:nvSpPr>
            <p:cNvPr id="17" name="TextBox 17"/>
            <p:cNvSpPr txBox="1"/>
            <p:nvPr/>
          </p:nvSpPr>
          <p:spPr>
            <a:xfrm>
              <a:off x="0" y="891245"/>
              <a:ext cx="12125097" cy="704850"/>
            </a:xfrm>
            <a:prstGeom prst="rect">
              <a:avLst/>
            </a:prstGeom>
          </p:spPr>
          <p:txBody>
            <a:bodyPr lIns="0" tIns="0" rIns="0" bIns="0" rtlCol="0" anchor="t">
              <a:spAutoFit/>
            </a:bodyPr>
            <a:lstStyle/>
            <a:p>
              <a:pPr>
                <a:lnSpc>
                  <a:spcPts val="4500"/>
                </a:lnSpc>
              </a:pPr>
              <a:r>
                <a:rPr lang="en-US" sz="3000" spc="30">
                  <a:solidFill>
                    <a:srgbClr val="FBFDF4"/>
                  </a:solidFill>
                  <a:latin typeface="Lato"/>
                </a:rPr>
                <a:t>The thing that influences the dependent variable</a:t>
              </a:r>
            </a:p>
          </p:txBody>
        </p:sp>
      </p:grpSp>
      <p:grpSp>
        <p:nvGrpSpPr>
          <p:cNvPr id="18" name="Group 18"/>
          <p:cNvGrpSpPr/>
          <p:nvPr/>
        </p:nvGrpSpPr>
        <p:grpSpPr>
          <a:xfrm>
            <a:off x="8165477" y="7116222"/>
            <a:ext cx="9093823" cy="1768571"/>
            <a:chOff x="0" y="0"/>
            <a:chExt cx="12125097" cy="2358095"/>
          </a:xfrm>
        </p:grpSpPr>
        <p:sp>
          <p:nvSpPr>
            <p:cNvPr id="19" name="TextBox 19"/>
            <p:cNvSpPr txBox="1"/>
            <p:nvPr/>
          </p:nvSpPr>
          <p:spPr>
            <a:xfrm>
              <a:off x="0" y="-28575"/>
              <a:ext cx="12125097"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How do these differ?</a:t>
              </a:r>
            </a:p>
          </p:txBody>
        </p:sp>
        <p:sp>
          <p:nvSpPr>
            <p:cNvPr id="20" name="TextBox 20"/>
            <p:cNvSpPr txBox="1"/>
            <p:nvPr/>
          </p:nvSpPr>
          <p:spPr>
            <a:xfrm>
              <a:off x="0" y="891245"/>
              <a:ext cx="12125097" cy="1466850"/>
            </a:xfrm>
            <a:prstGeom prst="rect">
              <a:avLst/>
            </a:prstGeom>
          </p:spPr>
          <p:txBody>
            <a:bodyPr lIns="0" tIns="0" rIns="0" bIns="0" rtlCol="0" anchor="t">
              <a:spAutoFit/>
            </a:bodyPr>
            <a:lstStyle/>
            <a:p>
              <a:pPr>
                <a:lnSpc>
                  <a:spcPts val="4500"/>
                </a:lnSpc>
              </a:pPr>
              <a:r>
                <a:rPr lang="en-US" sz="3000" spc="30">
                  <a:solidFill>
                    <a:srgbClr val="FBFDF4"/>
                  </a:solidFill>
                  <a:latin typeface="Lato"/>
                </a:rPr>
                <a:t>The independent variable is often seen as influencing the dependent variable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2805367" y="4852035"/>
            <a:ext cx="9258300" cy="582930"/>
          </a:xfrm>
          <a:prstGeom prst="rect">
            <a:avLst/>
          </a:prstGeom>
        </p:spPr>
        <p:txBody>
          <a:bodyPr lIns="0" tIns="0" rIns="0" bIns="0" rtlCol="0" anchor="t">
            <a:spAutoFit/>
          </a:bodyPr>
          <a:lstStyle/>
          <a:p>
            <a:pPr>
              <a:lnSpc>
                <a:spcPts val="4680"/>
              </a:lnSpc>
            </a:pPr>
            <a:r>
              <a:rPr lang="en-US" sz="3600" spc="288">
                <a:solidFill>
                  <a:srgbClr val="C29A74"/>
                </a:solidFill>
                <a:latin typeface="Oswald"/>
              </a:rPr>
              <a:t>FOUNDATIONS OF EMPIRICAL SOCIAL SCIENCE</a:t>
            </a:r>
          </a:p>
        </p:txBody>
      </p:sp>
      <p:sp>
        <p:nvSpPr>
          <p:cNvPr id="3" name="TextBox 3"/>
          <p:cNvSpPr txBox="1"/>
          <p:nvPr/>
        </p:nvSpPr>
        <p:spPr>
          <a:xfrm>
            <a:off x="4918223" y="3484245"/>
            <a:ext cx="11679867" cy="3251835"/>
          </a:xfrm>
          <a:prstGeom prst="rect">
            <a:avLst/>
          </a:prstGeom>
        </p:spPr>
        <p:txBody>
          <a:bodyPr lIns="0" tIns="0" rIns="0" bIns="0" rtlCol="0" anchor="t">
            <a:spAutoFit/>
          </a:bodyPr>
          <a:lstStyle/>
          <a:p>
            <a:pPr>
              <a:lnSpc>
                <a:spcPts val="6480"/>
              </a:lnSpc>
            </a:pPr>
            <a:r>
              <a:rPr lang="en-US" sz="4800" spc="144">
                <a:solidFill>
                  <a:srgbClr val="C29A74"/>
                </a:solidFill>
                <a:latin typeface="Lato Italics"/>
              </a:rPr>
              <a:t>Social scientists examine </a:t>
            </a:r>
            <a:r>
              <a:rPr lang="en-US" sz="4800" u="sng" spc="144">
                <a:solidFill>
                  <a:srgbClr val="C29A74"/>
                </a:solidFill>
                <a:latin typeface="Lato Bold Italics"/>
              </a:rPr>
              <a:t>relationships between variables,</a:t>
            </a:r>
            <a:r>
              <a:rPr lang="en-US" sz="4800" spc="144">
                <a:solidFill>
                  <a:srgbClr val="C29A74"/>
                </a:solidFill>
                <a:latin typeface="Lato Italics"/>
              </a:rPr>
              <a:t> across many observations, and develop explanations for these relationships</a:t>
            </a:r>
          </a:p>
        </p:txBody>
      </p:sp>
      <p:sp>
        <p:nvSpPr>
          <p:cNvPr id="4" name="AutoShape 4"/>
          <p:cNvSpPr/>
          <p:nvPr/>
        </p:nvSpPr>
        <p:spPr>
          <a:xfrm>
            <a:off x="3551262" y="1028700"/>
            <a:ext cx="48811" cy="8229600"/>
          </a:xfrm>
          <a:prstGeom prst="rect">
            <a:avLst/>
          </a:prstGeom>
          <a:solidFill>
            <a:srgbClr val="C29A74"/>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rot="-5400000">
            <a:off x="11990589" y="4004552"/>
            <a:ext cx="10811317" cy="2277896"/>
          </a:xfrm>
          <a:prstGeom prst="rect">
            <a:avLst/>
          </a:prstGeom>
          <a:solidFill>
            <a:srgbClr val="C29A74">
              <a:alpha val="49803"/>
            </a:srgbClr>
          </a:solidFill>
        </p:spPr>
      </p:sp>
      <p:sp>
        <p:nvSpPr>
          <p:cNvPr id="3" name="TextBox 3"/>
          <p:cNvSpPr txBox="1"/>
          <p:nvPr/>
        </p:nvSpPr>
        <p:spPr>
          <a:xfrm>
            <a:off x="1028700" y="1257300"/>
            <a:ext cx="14132143" cy="1057275"/>
          </a:xfrm>
          <a:prstGeom prst="rect">
            <a:avLst/>
          </a:prstGeom>
        </p:spPr>
        <p:txBody>
          <a:bodyPr lIns="0" tIns="0" rIns="0" bIns="0" rtlCol="0" anchor="t">
            <a:spAutoFit/>
          </a:bodyPr>
          <a:lstStyle/>
          <a:p>
            <a:pPr>
              <a:lnSpc>
                <a:spcPts val="8400"/>
              </a:lnSpc>
            </a:pPr>
            <a:r>
              <a:rPr lang="en-US" sz="7000" spc="280">
                <a:solidFill>
                  <a:srgbClr val="C29A74"/>
                </a:solidFill>
                <a:latin typeface="Oswald"/>
              </a:rPr>
              <a:t>RELATIONSHIPS BETWEEEN VARIABLES</a:t>
            </a:r>
          </a:p>
        </p:txBody>
      </p:sp>
      <p:grpSp>
        <p:nvGrpSpPr>
          <p:cNvPr id="4" name="Group 4"/>
          <p:cNvGrpSpPr/>
          <p:nvPr/>
        </p:nvGrpSpPr>
        <p:grpSpPr>
          <a:xfrm rot="-5400000">
            <a:off x="6759427" y="-3125775"/>
            <a:ext cx="2766105" cy="15533397"/>
            <a:chOff x="0" y="0"/>
            <a:chExt cx="2775948" cy="15588675"/>
          </a:xfrm>
        </p:grpSpPr>
        <p:sp>
          <p:nvSpPr>
            <p:cNvPr id="5" name="Freeform 5"/>
            <p:cNvSpPr/>
            <p:nvPr/>
          </p:nvSpPr>
          <p:spPr>
            <a:xfrm>
              <a:off x="0" y="0"/>
              <a:ext cx="2775948" cy="15588675"/>
            </a:xfrm>
            <a:custGeom>
              <a:avLst/>
              <a:gdLst/>
              <a:ahLst/>
              <a:cxnLst/>
              <a:rect l="l" t="t" r="r" b="b"/>
              <a:pathLst>
                <a:path w="2775948" h="15588675">
                  <a:moveTo>
                    <a:pt x="0" y="0"/>
                  </a:moveTo>
                  <a:lnTo>
                    <a:pt x="0" y="15588675"/>
                  </a:lnTo>
                  <a:lnTo>
                    <a:pt x="2775948" y="15588675"/>
                  </a:lnTo>
                  <a:lnTo>
                    <a:pt x="2775948" y="0"/>
                  </a:lnTo>
                  <a:lnTo>
                    <a:pt x="0" y="0"/>
                  </a:lnTo>
                  <a:close/>
                  <a:moveTo>
                    <a:pt x="2714988" y="15527714"/>
                  </a:moveTo>
                  <a:lnTo>
                    <a:pt x="59690" y="15527714"/>
                  </a:lnTo>
                  <a:lnTo>
                    <a:pt x="59690" y="59690"/>
                  </a:lnTo>
                  <a:lnTo>
                    <a:pt x="2714988" y="59690"/>
                  </a:lnTo>
                  <a:lnTo>
                    <a:pt x="2714988" y="15527714"/>
                  </a:lnTo>
                  <a:close/>
                </a:path>
              </a:pathLst>
            </a:custGeom>
            <a:solidFill>
              <a:srgbClr val="532E1D">
                <a:alpha val="29803"/>
              </a:srgbClr>
            </a:solidFill>
          </p:spPr>
        </p:sp>
      </p:grpSp>
      <p:grpSp>
        <p:nvGrpSpPr>
          <p:cNvPr id="6" name="Group 6"/>
          <p:cNvGrpSpPr/>
          <p:nvPr/>
        </p:nvGrpSpPr>
        <p:grpSpPr>
          <a:xfrm>
            <a:off x="10427475" y="3468405"/>
            <a:ext cx="5231182" cy="2305050"/>
            <a:chOff x="0" y="0"/>
            <a:chExt cx="6974910" cy="3073400"/>
          </a:xfrm>
        </p:grpSpPr>
        <p:sp>
          <p:nvSpPr>
            <p:cNvPr id="7" name="AutoShape 7"/>
            <p:cNvSpPr/>
            <p:nvPr/>
          </p:nvSpPr>
          <p:spPr>
            <a:xfrm>
              <a:off x="0" y="0"/>
              <a:ext cx="6974910" cy="3073400"/>
            </a:xfrm>
            <a:prstGeom prst="rect">
              <a:avLst/>
            </a:prstGeom>
            <a:solidFill>
              <a:srgbClr val="C29A74">
                <a:alpha val="6666"/>
              </a:srgbClr>
            </a:solidFill>
          </p:spPr>
        </p:sp>
        <p:sp>
          <p:nvSpPr>
            <p:cNvPr id="8" name="TextBox 8"/>
            <p:cNvSpPr txBox="1"/>
            <p:nvPr/>
          </p:nvSpPr>
          <p:spPr>
            <a:xfrm>
              <a:off x="2898554" y="1083909"/>
              <a:ext cx="4076356" cy="736817"/>
            </a:xfrm>
            <a:prstGeom prst="rect">
              <a:avLst/>
            </a:prstGeom>
          </p:spPr>
          <p:txBody>
            <a:bodyPr lIns="0" tIns="0" rIns="0" bIns="0" rtlCol="0" anchor="t">
              <a:spAutoFit/>
            </a:bodyPr>
            <a:lstStyle/>
            <a:p>
              <a:pPr>
                <a:lnSpc>
                  <a:spcPts val="4799"/>
                </a:lnSpc>
              </a:pPr>
              <a:r>
                <a:rPr lang="en-US" sz="3199" spc="31">
                  <a:solidFill>
                    <a:srgbClr val="C29A74"/>
                  </a:solidFill>
                  <a:latin typeface="Lato"/>
                </a:rPr>
                <a:t>Dependent</a:t>
              </a:r>
            </a:p>
          </p:txBody>
        </p:sp>
        <p:sp>
          <p:nvSpPr>
            <p:cNvPr id="9" name="TextBox 9"/>
            <p:cNvSpPr txBox="1"/>
            <p:nvPr/>
          </p:nvSpPr>
          <p:spPr>
            <a:xfrm>
              <a:off x="307758" y="317500"/>
              <a:ext cx="2458960" cy="2438400"/>
            </a:xfrm>
            <a:prstGeom prst="rect">
              <a:avLst/>
            </a:prstGeom>
          </p:spPr>
          <p:txBody>
            <a:bodyPr lIns="0" tIns="0" rIns="0" bIns="0" rtlCol="0" anchor="t">
              <a:spAutoFit/>
            </a:bodyPr>
            <a:lstStyle/>
            <a:p>
              <a:pPr algn="ctr">
                <a:lnSpc>
                  <a:spcPts val="14400"/>
                </a:lnSpc>
              </a:pPr>
              <a:r>
                <a:rPr lang="en-US" sz="12000" spc="480">
                  <a:solidFill>
                    <a:srgbClr val="C29A74"/>
                  </a:solidFill>
                  <a:latin typeface="Oswald"/>
                </a:rPr>
                <a:t>Y</a:t>
              </a:r>
            </a:p>
          </p:txBody>
        </p:sp>
      </p:grpSp>
      <p:grpSp>
        <p:nvGrpSpPr>
          <p:cNvPr id="10" name="Group 10"/>
          <p:cNvGrpSpPr/>
          <p:nvPr/>
        </p:nvGrpSpPr>
        <p:grpSpPr>
          <a:xfrm>
            <a:off x="2799298" y="3468405"/>
            <a:ext cx="5231182" cy="2305050"/>
            <a:chOff x="0" y="0"/>
            <a:chExt cx="6974910" cy="3073400"/>
          </a:xfrm>
        </p:grpSpPr>
        <p:sp>
          <p:nvSpPr>
            <p:cNvPr id="11" name="AutoShape 11"/>
            <p:cNvSpPr/>
            <p:nvPr/>
          </p:nvSpPr>
          <p:spPr>
            <a:xfrm>
              <a:off x="0" y="0"/>
              <a:ext cx="6974910" cy="3073400"/>
            </a:xfrm>
            <a:prstGeom prst="rect">
              <a:avLst/>
            </a:prstGeom>
            <a:solidFill>
              <a:srgbClr val="C29A74">
                <a:alpha val="6666"/>
              </a:srgbClr>
            </a:solidFill>
          </p:spPr>
        </p:sp>
        <p:sp>
          <p:nvSpPr>
            <p:cNvPr id="12" name="TextBox 12"/>
            <p:cNvSpPr txBox="1"/>
            <p:nvPr/>
          </p:nvSpPr>
          <p:spPr>
            <a:xfrm>
              <a:off x="2898554" y="1083909"/>
              <a:ext cx="4076356" cy="736817"/>
            </a:xfrm>
            <a:prstGeom prst="rect">
              <a:avLst/>
            </a:prstGeom>
          </p:spPr>
          <p:txBody>
            <a:bodyPr lIns="0" tIns="0" rIns="0" bIns="0" rtlCol="0" anchor="t">
              <a:spAutoFit/>
            </a:bodyPr>
            <a:lstStyle/>
            <a:p>
              <a:pPr>
                <a:lnSpc>
                  <a:spcPts val="4799"/>
                </a:lnSpc>
              </a:pPr>
              <a:r>
                <a:rPr lang="en-US" sz="3199" spc="31">
                  <a:solidFill>
                    <a:srgbClr val="C29A74"/>
                  </a:solidFill>
                  <a:latin typeface="Lato"/>
                </a:rPr>
                <a:t>Independent</a:t>
              </a:r>
            </a:p>
          </p:txBody>
        </p:sp>
        <p:sp>
          <p:nvSpPr>
            <p:cNvPr id="13" name="TextBox 13"/>
            <p:cNvSpPr txBox="1"/>
            <p:nvPr/>
          </p:nvSpPr>
          <p:spPr>
            <a:xfrm>
              <a:off x="307758" y="317500"/>
              <a:ext cx="2458960" cy="2438400"/>
            </a:xfrm>
            <a:prstGeom prst="rect">
              <a:avLst/>
            </a:prstGeom>
          </p:spPr>
          <p:txBody>
            <a:bodyPr lIns="0" tIns="0" rIns="0" bIns="0" rtlCol="0" anchor="t">
              <a:spAutoFit/>
            </a:bodyPr>
            <a:lstStyle/>
            <a:p>
              <a:pPr algn="ctr">
                <a:lnSpc>
                  <a:spcPts val="14400"/>
                </a:lnSpc>
              </a:pPr>
              <a:r>
                <a:rPr lang="en-US" sz="12000" spc="480">
                  <a:solidFill>
                    <a:srgbClr val="C29A74"/>
                  </a:solidFill>
                  <a:latin typeface="Oswald"/>
                </a:rPr>
                <a:t>X</a:t>
              </a:r>
            </a:p>
          </p:txBody>
        </p:sp>
      </p:grpSp>
      <p:sp>
        <p:nvSpPr>
          <p:cNvPr id="14" name="TextBox 14"/>
          <p:cNvSpPr txBox="1"/>
          <p:nvPr/>
        </p:nvSpPr>
        <p:spPr>
          <a:xfrm>
            <a:off x="530886" y="4322797"/>
            <a:ext cx="2268411" cy="539115"/>
          </a:xfrm>
          <a:prstGeom prst="rect">
            <a:avLst/>
          </a:prstGeom>
        </p:spPr>
        <p:txBody>
          <a:bodyPr lIns="0" tIns="0" rIns="0" bIns="0" rtlCol="0" anchor="t">
            <a:spAutoFit/>
          </a:bodyPr>
          <a:lstStyle/>
          <a:p>
            <a:pPr>
              <a:lnSpc>
                <a:spcPts val="4320"/>
              </a:lnSpc>
            </a:pPr>
            <a:r>
              <a:rPr lang="en-US" sz="3200" spc="96">
                <a:solidFill>
                  <a:srgbClr val="C29A74"/>
                </a:solidFill>
                <a:latin typeface="Lato Italics"/>
              </a:rPr>
              <a:t>How does...</a:t>
            </a:r>
          </a:p>
        </p:txBody>
      </p:sp>
      <p:sp>
        <p:nvSpPr>
          <p:cNvPr id="15" name="TextBox 15"/>
          <p:cNvSpPr txBox="1"/>
          <p:nvPr/>
        </p:nvSpPr>
        <p:spPr>
          <a:xfrm>
            <a:off x="8436010" y="3840832"/>
            <a:ext cx="1642110" cy="539115"/>
          </a:xfrm>
          <a:prstGeom prst="rect">
            <a:avLst/>
          </a:prstGeom>
        </p:spPr>
        <p:txBody>
          <a:bodyPr lIns="0" tIns="0" rIns="0" bIns="0" rtlCol="0" anchor="t">
            <a:spAutoFit/>
          </a:bodyPr>
          <a:lstStyle/>
          <a:p>
            <a:pPr>
              <a:lnSpc>
                <a:spcPts val="4320"/>
              </a:lnSpc>
            </a:pPr>
            <a:r>
              <a:rPr lang="en-US" sz="3200" spc="96">
                <a:solidFill>
                  <a:srgbClr val="C29A74"/>
                </a:solidFill>
                <a:latin typeface="Lato Italics"/>
              </a:rPr>
              <a:t>influence</a:t>
            </a:r>
          </a:p>
        </p:txBody>
      </p:sp>
      <p:grpSp>
        <p:nvGrpSpPr>
          <p:cNvPr id="16" name="Group 16"/>
          <p:cNvGrpSpPr/>
          <p:nvPr/>
        </p:nvGrpSpPr>
        <p:grpSpPr>
          <a:xfrm>
            <a:off x="8265730" y="4620930"/>
            <a:ext cx="1982670" cy="655265"/>
            <a:chOff x="0" y="0"/>
            <a:chExt cx="1298836" cy="429260"/>
          </a:xfrm>
        </p:grpSpPr>
        <p:sp>
          <p:nvSpPr>
            <p:cNvPr id="17" name="Freeform 17"/>
            <p:cNvSpPr/>
            <p:nvPr/>
          </p:nvSpPr>
          <p:spPr>
            <a:xfrm>
              <a:off x="0" y="-5080"/>
              <a:ext cx="1298836" cy="434340"/>
            </a:xfrm>
            <a:custGeom>
              <a:avLst/>
              <a:gdLst/>
              <a:ahLst/>
              <a:cxnLst/>
              <a:rect l="l" t="t" r="r" b="b"/>
              <a:pathLst>
                <a:path w="1298836" h="434340">
                  <a:moveTo>
                    <a:pt x="1281056" y="187960"/>
                  </a:moveTo>
                  <a:lnTo>
                    <a:pt x="1019436" y="11430"/>
                  </a:lnTo>
                  <a:cubicBezTo>
                    <a:pt x="1001656" y="0"/>
                    <a:pt x="978796" y="3810"/>
                    <a:pt x="966096" y="21590"/>
                  </a:cubicBezTo>
                  <a:cubicBezTo>
                    <a:pt x="954666" y="39370"/>
                    <a:pt x="958476" y="62230"/>
                    <a:pt x="976256" y="74930"/>
                  </a:cubicBezTo>
                  <a:lnTo>
                    <a:pt x="1135006" y="181610"/>
                  </a:lnTo>
                  <a:lnTo>
                    <a:pt x="0" y="181610"/>
                  </a:lnTo>
                  <a:lnTo>
                    <a:pt x="0" y="257810"/>
                  </a:lnTo>
                  <a:lnTo>
                    <a:pt x="1135006" y="257810"/>
                  </a:lnTo>
                  <a:lnTo>
                    <a:pt x="976256" y="364490"/>
                  </a:lnTo>
                  <a:cubicBezTo>
                    <a:pt x="958476" y="375920"/>
                    <a:pt x="954666" y="400050"/>
                    <a:pt x="966096" y="417830"/>
                  </a:cubicBezTo>
                  <a:cubicBezTo>
                    <a:pt x="973716" y="429260"/>
                    <a:pt x="985146" y="434340"/>
                    <a:pt x="997846" y="434340"/>
                  </a:cubicBezTo>
                  <a:cubicBezTo>
                    <a:pt x="1005466" y="434340"/>
                    <a:pt x="1013086" y="431800"/>
                    <a:pt x="1019436" y="427990"/>
                  </a:cubicBezTo>
                  <a:lnTo>
                    <a:pt x="1282326" y="251460"/>
                  </a:lnTo>
                  <a:cubicBezTo>
                    <a:pt x="1292486" y="243840"/>
                    <a:pt x="1298836" y="232410"/>
                    <a:pt x="1298836" y="219710"/>
                  </a:cubicBezTo>
                  <a:cubicBezTo>
                    <a:pt x="1298836" y="207010"/>
                    <a:pt x="1292486" y="195580"/>
                    <a:pt x="1281056" y="187960"/>
                  </a:cubicBezTo>
                  <a:close/>
                </a:path>
              </a:pathLst>
            </a:custGeom>
            <a:solidFill>
              <a:srgbClr val="C29A74"/>
            </a:solidFill>
          </p:spPr>
        </p:sp>
      </p:grpSp>
      <p:grpSp>
        <p:nvGrpSpPr>
          <p:cNvPr id="18" name="Group 18"/>
          <p:cNvGrpSpPr/>
          <p:nvPr/>
        </p:nvGrpSpPr>
        <p:grpSpPr>
          <a:xfrm rot="-5400000">
            <a:off x="6759427" y="683542"/>
            <a:ext cx="2766105" cy="15533397"/>
            <a:chOff x="0" y="0"/>
            <a:chExt cx="2775948" cy="15588675"/>
          </a:xfrm>
        </p:grpSpPr>
        <p:sp>
          <p:nvSpPr>
            <p:cNvPr id="19" name="Freeform 19"/>
            <p:cNvSpPr/>
            <p:nvPr/>
          </p:nvSpPr>
          <p:spPr>
            <a:xfrm>
              <a:off x="0" y="0"/>
              <a:ext cx="2775948" cy="15588675"/>
            </a:xfrm>
            <a:custGeom>
              <a:avLst/>
              <a:gdLst/>
              <a:ahLst/>
              <a:cxnLst/>
              <a:rect l="l" t="t" r="r" b="b"/>
              <a:pathLst>
                <a:path w="2775948" h="15588675">
                  <a:moveTo>
                    <a:pt x="0" y="0"/>
                  </a:moveTo>
                  <a:lnTo>
                    <a:pt x="0" y="15588675"/>
                  </a:lnTo>
                  <a:lnTo>
                    <a:pt x="2775948" y="15588675"/>
                  </a:lnTo>
                  <a:lnTo>
                    <a:pt x="2775948" y="0"/>
                  </a:lnTo>
                  <a:lnTo>
                    <a:pt x="0" y="0"/>
                  </a:lnTo>
                  <a:close/>
                  <a:moveTo>
                    <a:pt x="2714988" y="15527714"/>
                  </a:moveTo>
                  <a:lnTo>
                    <a:pt x="59690" y="15527714"/>
                  </a:lnTo>
                  <a:lnTo>
                    <a:pt x="59690" y="59690"/>
                  </a:lnTo>
                  <a:lnTo>
                    <a:pt x="2714988" y="59690"/>
                  </a:lnTo>
                  <a:lnTo>
                    <a:pt x="2714988" y="15527714"/>
                  </a:lnTo>
                  <a:close/>
                </a:path>
              </a:pathLst>
            </a:custGeom>
            <a:solidFill>
              <a:srgbClr val="532E1D">
                <a:alpha val="29803"/>
              </a:srgbClr>
            </a:solidFill>
          </p:spPr>
        </p:sp>
      </p:grpSp>
      <p:grpSp>
        <p:nvGrpSpPr>
          <p:cNvPr id="20" name="Group 20"/>
          <p:cNvGrpSpPr/>
          <p:nvPr/>
        </p:nvGrpSpPr>
        <p:grpSpPr>
          <a:xfrm>
            <a:off x="10427475" y="7297716"/>
            <a:ext cx="5231182" cy="2305050"/>
            <a:chOff x="0" y="0"/>
            <a:chExt cx="6974910" cy="3073400"/>
          </a:xfrm>
        </p:grpSpPr>
        <p:sp>
          <p:nvSpPr>
            <p:cNvPr id="21" name="AutoShape 21"/>
            <p:cNvSpPr/>
            <p:nvPr/>
          </p:nvSpPr>
          <p:spPr>
            <a:xfrm>
              <a:off x="0" y="0"/>
              <a:ext cx="6974910" cy="3073400"/>
            </a:xfrm>
            <a:prstGeom prst="rect">
              <a:avLst/>
            </a:prstGeom>
            <a:solidFill>
              <a:srgbClr val="C29A74">
                <a:alpha val="6666"/>
              </a:srgbClr>
            </a:solidFill>
          </p:spPr>
        </p:sp>
        <p:sp>
          <p:nvSpPr>
            <p:cNvPr id="22" name="TextBox 22"/>
            <p:cNvSpPr txBox="1"/>
            <p:nvPr/>
          </p:nvSpPr>
          <p:spPr>
            <a:xfrm>
              <a:off x="2898554" y="1083909"/>
              <a:ext cx="4076356" cy="736817"/>
            </a:xfrm>
            <a:prstGeom prst="rect">
              <a:avLst/>
            </a:prstGeom>
          </p:spPr>
          <p:txBody>
            <a:bodyPr lIns="0" tIns="0" rIns="0" bIns="0" rtlCol="0" anchor="t">
              <a:spAutoFit/>
            </a:bodyPr>
            <a:lstStyle/>
            <a:p>
              <a:pPr>
                <a:lnSpc>
                  <a:spcPts val="4799"/>
                </a:lnSpc>
              </a:pPr>
              <a:r>
                <a:rPr lang="en-US" sz="3199" spc="31">
                  <a:solidFill>
                    <a:srgbClr val="C29A74"/>
                  </a:solidFill>
                  <a:latin typeface="Lato"/>
                </a:rPr>
                <a:t>Independent</a:t>
              </a:r>
            </a:p>
          </p:txBody>
        </p:sp>
        <p:sp>
          <p:nvSpPr>
            <p:cNvPr id="23" name="TextBox 23"/>
            <p:cNvSpPr txBox="1"/>
            <p:nvPr/>
          </p:nvSpPr>
          <p:spPr>
            <a:xfrm>
              <a:off x="307758" y="317500"/>
              <a:ext cx="2458960" cy="2438400"/>
            </a:xfrm>
            <a:prstGeom prst="rect">
              <a:avLst/>
            </a:prstGeom>
          </p:spPr>
          <p:txBody>
            <a:bodyPr lIns="0" tIns="0" rIns="0" bIns="0" rtlCol="0" anchor="t">
              <a:spAutoFit/>
            </a:bodyPr>
            <a:lstStyle/>
            <a:p>
              <a:pPr algn="ctr">
                <a:lnSpc>
                  <a:spcPts val="14400"/>
                </a:lnSpc>
              </a:pPr>
              <a:r>
                <a:rPr lang="en-US" sz="12000" spc="480">
                  <a:solidFill>
                    <a:srgbClr val="C29A74"/>
                  </a:solidFill>
                  <a:latin typeface="Oswald"/>
                </a:rPr>
                <a:t>X</a:t>
              </a:r>
            </a:p>
          </p:txBody>
        </p:sp>
      </p:grpSp>
      <p:grpSp>
        <p:nvGrpSpPr>
          <p:cNvPr id="24" name="Group 24"/>
          <p:cNvGrpSpPr/>
          <p:nvPr/>
        </p:nvGrpSpPr>
        <p:grpSpPr>
          <a:xfrm>
            <a:off x="2799298" y="7297716"/>
            <a:ext cx="5231182" cy="2305050"/>
            <a:chOff x="0" y="0"/>
            <a:chExt cx="6974910" cy="3073400"/>
          </a:xfrm>
        </p:grpSpPr>
        <p:sp>
          <p:nvSpPr>
            <p:cNvPr id="25" name="AutoShape 25"/>
            <p:cNvSpPr/>
            <p:nvPr/>
          </p:nvSpPr>
          <p:spPr>
            <a:xfrm>
              <a:off x="0" y="0"/>
              <a:ext cx="6974910" cy="3073400"/>
            </a:xfrm>
            <a:prstGeom prst="rect">
              <a:avLst/>
            </a:prstGeom>
            <a:solidFill>
              <a:srgbClr val="C29A74">
                <a:alpha val="6666"/>
              </a:srgbClr>
            </a:solidFill>
          </p:spPr>
        </p:sp>
        <p:sp>
          <p:nvSpPr>
            <p:cNvPr id="26" name="TextBox 26"/>
            <p:cNvSpPr txBox="1"/>
            <p:nvPr/>
          </p:nvSpPr>
          <p:spPr>
            <a:xfrm>
              <a:off x="2898554" y="1083909"/>
              <a:ext cx="4076356" cy="736817"/>
            </a:xfrm>
            <a:prstGeom prst="rect">
              <a:avLst/>
            </a:prstGeom>
          </p:spPr>
          <p:txBody>
            <a:bodyPr lIns="0" tIns="0" rIns="0" bIns="0" rtlCol="0" anchor="t">
              <a:spAutoFit/>
            </a:bodyPr>
            <a:lstStyle/>
            <a:p>
              <a:pPr>
                <a:lnSpc>
                  <a:spcPts val="4799"/>
                </a:lnSpc>
              </a:pPr>
              <a:r>
                <a:rPr lang="en-US" sz="3199" spc="31">
                  <a:solidFill>
                    <a:srgbClr val="C29A74"/>
                  </a:solidFill>
                  <a:latin typeface="Lato"/>
                </a:rPr>
                <a:t>Dependent</a:t>
              </a:r>
            </a:p>
          </p:txBody>
        </p:sp>
        <p:sp>
          <p:nvSpPr>
            <p:cNvPr id="27" name="TextBox 27"/>
            <p:cNvSpPr txBox="1"/>
            <p:nvPr/>
          </p:nvSpPr>
          <p:spPr>
            <a:xfrm>
              <a:off x="307758" y="317500"/>
              <a:ext cx="2458960" cy="2438400"/>
            </a:xfrm>
            <a:prstGeom prst="rect">
              <a:avLst/>
            </a:prstGeom>
          </p:spPr>
          <p:txBody>
            <a:bodyPr lIns="0" tIns="0" rIns="0" bIns="0" rtlCol="0" anchor="t">
              <a:spAutoFit/>
            </a:bodyPr>
            <a:lstStyle/>
            <a:p>
              <a:pPr algn="ctr">
                <a:lnSpc>
                  <a:spcPts val="14400"/>
                </a:lnSpc>
              </a:pPr>
              <a:r>
                <a:rPr lang="en-US" sz="12000" spc="480">
                  <a:solidFill>
                    <a:srgbClr val="C29A74"/>
                  </a:solidFill>
                  <a:latin typeface="Oswald"/>
                </a:rPr>
                <a:t>Y</a:t>
              </a:r>
            </a:p>
          </p:txBody>
        </p:sp>
      </p:grpSp>
      <p:sp>
        <p:nvSpPr>
          <p:cNvPr id="28" name="TextBox 28"/>
          <p:cNvSpPr txBox="1"/>
          <p:nvPr/>
        </p:nvSpPr>
        <p:spPr>
          <a:xfrm>
            <a:off x="530886" y="8152108"/>
            <a:ext cx="2268411" cy="539115"/>
          </a:xfrm>
          <a:prstGeom prst="rect">
            <a:avLst/>
          </a:prstGeom>
        </p:spPr>
        <p:txBody>
          <a:bodyPr lIns="0" tIns="0" rIns="0" bIns="0" rtlCol="0" anchor="t">
            <a:spAutoFit/>
          </a:bodyPr>
          <a:lstStyle/>
          <a:p>
            <a:pPr>
              <a:lnSpc>
                <a:spcPts val="4320"/>
              </a:lnSpc>
            </a:pPr>
            <a:r>
              <a:rPr lang="en-US" sz="3200" spc="96">
                <a:solidFill>
                  <a:srgbClr val="C29A74"/>
                </a:solidFill>
                <a:latin typeface="Lato Italics"/>
              </a:rPr>
              <a:t>How is...</a:t>
            </a:r>
          </a:p>
        </p:txBody>
      </p:sp>
      <p:sp>
        <p:nvSpPr>
          <p:cNvPr id="29" name="TextBox 29"/>
          <p:cNvSpPr txBox="1"/>
          <p:nvPr/>
        </p:nvSpPr>
        <p:spPr>
          <a:xfrm>
            <a:off x="8265730" y="7368201"/>
            <a:ext cx="1991465" cy="1082040"/>
          </a:xfrm>
          <a:prstGeom prst="rect">
            <a:avLst/>
          </a:prstGeom>
        </p:spPr>
        <p:txBody>
          <a:bodyPr lIns="0" tIns="0" rIns="0" bIns="0" rtlCol="0" anchor="t">
            <a:spAutoFit/>
          </a:bodyPr>
          <a:lstStyle/>
          <a:p>
            <a:pPr algn="ctr">
              <a:lnSpc>
                <a:spcPts val="4320"/>
              </a:lnSpc>
            </a:pPr>
            <a:r>
              <a:rPr lang="en-US" sz="3200" spc="96">
                <a:solidFill>
                  <a:srgbClr val="C29A74"/>
                </a:solidFill>
                <a:latin typeface="Lato Italics"/>
              </a:rPr>
              <a:t>influenced by</a:t>
            </a:r>
          </a:p>
        </p:txBody>
      </p:sp>
      <p:grpSp>
        <p:nvGrpSpPr>
          <p:cNvPr id="30" name="Group 30"/>
          <p:cNvGrpSpPr/>
          <p:nvPr/>
        </p:nvGrpSpPr>
        <p:grpSpPr>
          <a:xfrm>
            <a:off x="8265730" y="8450241"/>
            <a:ext cx="1982670" cy="655265"/>
            <a:chOff x="0" y="0"/>
            <a:chExt cx="1298836" cy="429260"/>
          </a:xfrm>
        </p:grpSpPr>
        <p:sp>
          <p:nvSpPr>
            <p:cNvPr id="31" name="Freeform 31"/>
            <p:cNvSpPr/>
            <p:nvPr/>
          </p:nvSpPr>
          <p:spPr>
            <a:xfrm>
              <a:off x="0" y="-5080"/>
              <a:ext cx="1298836" cy="434340"/>
            </a:xfrm>
            <a:custGeom>
              <a:avLst/>
              <a:gdLst/>
              <a:ahLst/>
              <a:cxnLst/>
              <a:rect l="l" t="t" r="r" b="b"/>
              <a:pathLst>
                <a:path w="1298836" h="434340">
                  <a:moveTo>
                    <a:pt x="1281056" y="187960"/>
                  </a:moveTo>
                  <a:lnTo>
                    <a:pt x="1019436" y="11430"/>
                  </a:lnTo>
                  <a:cubicBezTo>
                    <a:pt x="1001656" y="0"/>
                    <a:pt x="978796" y="3810"/>
                    <a:pt x="966096" y="21590"/>
                  </a:cubicBezTo>
                  <a:cubicBezTo>
                    <a:pt x="954666" y="39370"/>
                    <a:pt x="958476" y="62230"/>
                    <a:pt x="976256" y="74930"/>
                  </a:cubicBezTo>
                  <a:lnTo>
                    <a:pt x="1135006" y="181610"/>
                  </a:lnTo>
                  <a:lnTo>
                    <a:pt x="0" y="181610"/>
                  </a:lnTo>
                  <a:lnTo>
                    <a:pt x="0" y="257810"/>
                  </a:lnTo>
                  <a:lnTo>
                    <a:pt x="1135006" y="257810"/>
                  </a:lnTo>
                  <a:lnTo>
                    <a:pt x="976256" y="364490"/>
                  </a:lnTo>
                  <a:cubicBezTo>
                    <a:pt x="958476" y="375920"/>
                    <a:pt x="954666" y="400050"/>
                    <a:pt x="966096" y="417830"/>
                  </a:cubicBezTo>
                  <a:cubicBezTo>
                    <a:pt x="973716" y="429260"/>
                    <a:pt x="985146" y="434340"/>
                    <a:pt x="997846" y="434340"/>
                  </a:cubicBezTo>
                  <a:cubicBezTo>
                    <a:pt x="1005466" y="434340"/>
                    <a:pt x="1013086" y="431800"/>
                    <a:pt x="1019436" y="427990"/>
                  </a:cubicBezTo>
                  <a:lnTo>
                    <a:pt x="1282326" y="251460"/>
                  </a:lnTo>
                  <a:cubicBezTo>
                    <a:pt x="1292486" y="243840"/>
                    <a:pt x="1298836" y="232410"/>
                    <a:pt x="1298836" y="219710"/>
                  </a:cubicBezTo>
                  <a:cubicBezTo>
                    <a:pt x="1298836" y="207010"/>
                    <a:pt x="1292486" y="195580"/>
                    <a:pt x="1281056" y="187960"/>
                  </a:cubicBezTo>
                  <a:close/>
                </a:path>
              </a:pathLst>
            </a:custGeom>
            <a:solidFill>
              <a:srgbClr val="C29A74"/>
            </a:solidFill>
          </p:spPr>
        </p:sp>
      </p:grpSp>
      <p:sp>
        <p:nvSpPr>
          <p:cNvPr id="32" name="TextBox 32"/>
          <p:cNvSpPr txBox="1"/>
          <p:nvPr/>
        </p:nvSpPr>
        <p:spPr>
          <a:xfrm rot="-5400000">
            <a:off x="12953217" y="4679802"/>
            <a:ext cx="8574066"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HOW TO WRITE RESEARCH QUESTIONS</a:t>
            </a:r>
          </a:p>
        </p:txBody>
      </p:sp>
      <p:sp>
        <p:nvSpPr>
          <p:cNvPr id="33" name="TextBox 33"/>
          <p:cNvSpPr txBox="1"/>
          <p:nvPr/>
        </p:nvSpPr>
        <p:spPr>
          <a:xfrm>
            <a:off x="8127256" y="6172996"/>
            <a:ext cx="2268411" cy="539115"/>
          </a:xfrm>
          <a:prstGeom prst="rect">
            <a:avLst/>
          </a:prstGeom>
        </p:spPr>
        <p:txBody>
          <a:bodyPr lIns="0" tIns="0" rIns="0" bIns="0" rtlCol="0" anchor="t">
            <a:spAutoFit/>
          </a:bodyPr>
          <a:lstStyle/>
          <a:p>
            <a:pPr algn="ctr">
              <a:lnSpc>
                <a:spcPts val="4320"/>
              </a:lnSpc>
            </a:pPr>
            <a:r>
              <a:rPr lang="en-US" sz="3200" spc="96">
                <a:solidFill>
                  <a:srgbClr val="C29A74"/>
                </a:solidFill>
                <a:latin typeface="Lato Italics"/>
              </a:rPr>
              <a:t>OR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2805367" y="4852035"/>
            <a:ext cx="9258300" cy="582930"/>
          </a:xfrm>
          <a:prstGeom prst="rect">
            <a:avLst/>
          </a:prstGeom>
        </p:spPr>
        <p:txBody>
          <a:bodyPr lIns="0" tIns="0" rIns="0" bIns="0" rtlCol="0" anchor="t">
            <a:spAutoFit/>
          </a:bodyPr>
          <a:lstStyle/>
          <a:p>
            <a:pPr>
              <a:lnSpc>
                <a:spcPts val="4680"/>
              </a:lnSpc>
            </a:pPr>
            <a:r>
              <a:rPr lang="en-US" sz="3600" spc="288">
                <a:solidFill>
                  <a:srgbClr val="FBFDF4"/>
                </a:solidFill>
                <a:latin typeface="Oswald"/>
              </a:rPr>
              <a:t>FOUNDATIONS OF EMPIRICAL SOCIAL SCIENCE</a:t>
            </a:r>
          </a:p>
        </p:txBody>
      </p:sp>
      <p:sp>
        <p:nvSpPr>
          <p:cNvPr id="3" name="TextBox 3"/>
          <p:cNvSpPr txBox="1"/>
          <p:nvPr/>
        </p:nvSpPr>
        <p:spPr>
          <a:xfrm>
            <a:off x="4918223" y="2665095"/>
            <a:ext cx="11679867" cy="4890135"/>
          </a:xfrm>
          <a:prstGeom prst="rect">
            <a:avLst/>
          </a:prstGeom>
        </p:spPr>
        <p:txBody>
          <a:bodyPr lIns="0" tIns="0" rIns="0" bIns="0" rtlCol="0" anchor="t">
            <a:spAutoFit/>
          </a:bodyPr>
          <a:lstStyle/>
          <a:p>
            <a:pPr>
              <a:lnSpc>
                <a:spcPts val="6480"/>
              </a:lnSpc>
            </a:pPr>
            <a:r>
              <a:rPr lang="en-US" sz="4800" spc="144">
                <a:solidFill>
                  <a:srgbClr val="FBFDF4"/>
                </a:solidFill>
                <a:latin typeface="Lato Italics"/>
              </a:rPr>
              <a:t>Social scientists examine </a:t>
            </a:r>
            <a:r>
              <a:rPr lang="en-US" sz="4800" u="sng" spc="144">
                <a:solidFill>
                  <a:srgbClr val="FBFDF4"/>
                </a:solidFill>
                <a:latin typeface="Lato Bold Italics"/>
              </a:rPr>
              <a:t>relationships between variables,</a:t>
            </a:r>
            <a:r>
              <a:rPr lang="en-US" sz="4800" spc="144">
                <a:solidFill>
                  <a:srgbClr val="FBFDF4"/>
                </a:solidFill>
                <a:latin typeface="Lato Italics"/>
              </a:rPr>
              <a:t> across many observations, and develop explanations for these relationships...</a:t>
            </a:r>
          </a:p>
          <a:p>
            <a:pPr>
              <a:lnSpc>
                <a:spcPts val="6480"/>
              </a:lnSpc>
            </a:pPr>
            <a:endParaRPr lang="en-US" sz="4800" spc="144">
              <a:solidFill>
                <a:srgbClr val="FBFDF4"/>
              </a:solidFill>
              <a:latin typeface="Lato Italics"/>
            </a:endParaRPr>
          </a:p>
          <a:p>
            <a:pPr>
              <a:lnSpc>
                <a:spcPts val="6480"/>
              </a:lnSpc>
            </a:pPr>
            <a:r>
              <a:rPr lang="en-US" sz="4800" spc="144">
                <a:solidFill>
                  <a:srgbClr val="FBFDF4"/>
                </a:solidFill>
                <a:latin typeface="Lato Italics"/>
              </a:rPr>
              <a:t>... by relying on theory and hypotheses</a:t>
            </a:r>
          </a:p>
        </p:txBody>
      </p:sp>
      <p:sp>
        <p:nvSpPr>
          <p:cNvPr id="4" name="AutoShape 4"/>
          <p:cNvSpPr/>
          <p:nvPr/>
        </p:nvSpPr>
        <p:spPr>
          <a:xfrm>
            <a:off x="3551262" y="1028700"/>
            <a:ext cx="48811" cy="8229600"/>
          </a:xfrm>
          <a:prstGeom prst="rect">
            <a:avLst/>
          </a:prstGeom>
          <a:solidFill>
            <a:srgbClr val="FBFDF4"/>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473842" y="1266275"/>
            <a:ext cx="13340316" cy="2658197"/>
            <a:chOff x="0" y="0"/>
            <a:chExt cx="17787088" cy="3544263"/>
          </a:xfrm>
        </p:grpSpPr>
        <p:sp>
          <p:nvSpPr>
            <p:cNvPr id="3" name="AutoShape 3"/>
            <p:cNvSpPr/>
            <p:nvPr/>
          </p:nvSpPr>
          <p:spPr>
            <a:xfrm>
              <a:off x="0" y="0"/>
              <a:ext cx="17787088" cy="3544263"/>
            </a:xfrm>
            <a:prstGeom prst="rect">
              <a:avLst/>
            </a:prstGeom>
            <a:solidFill>
              <a:srgbClr val="FBFDF4"/>
            </a:solidFill>
          </p:spPr>
        </p:sp>
        <p:sp>
          <p:nvSpPr>
            <p:cNvPr id="4" name="TextBox 4"/>
            <p:cNvSpPr txBox="1"/>
            <p:nvPr/>
          </p:nvSpPr>
          <p:spPr>
            <a:xfrm>
              <a:off x="718087" y="1017203"/>
              <a:ext cx="16215568" cy="1409700"/>
            </a:xfrm>
            <a:prstGeom prst="rect">
              <a:avLst/>
            </a:prstGeom>
          </p:spPr>
          <p:txBody>
            <a:bodyPr lIns="0" tIns="0" rIns="0" bIns="0" rtlCol="0" anchor="t">
              <a:spAutoFit/>
            </a:bodyPr>
            <a:lstStyle/>
            <a:p>
              <a:pPr algn="ctr">
                <a:lnSpc>
                  <a:spcPts val="8400"/>
                </a:lnSpc>
              </a:pPr>
              <a:r>
                <a:rPr lang="en-US" sz="7000" spc="280">
                  <a:solidFill>
                    <a:srgbClr val="C29A74"/>
                  </a:solidFill>
                  <a:latin typeface="Oswald"/>
                </a:rPr>
                <a:t>OBSERVATION</a:t>
              </a:r>
            </a:p>
          </p:txBody>
        </p:sp>
      </p:grpSp>
      <p:grpSp>
        <p:nvGrpSpPr>
          <p:cNvPr id="5" name="Group 5"/>
          <p:cNvGrpSpPr/>
          <p:nvPr/>
        </p:nvGrpSpPr>
        <p:grpSpPr>
          <a:xfrm>
            <a:off x="2473842" y="6362528"/>
            <a:ext cx="13340316" cy="2658197"/>
            <a:chOff x="0" y="0"/>
            <a:chExt cx="17787088" cy="3544263"/>
          </a:xfrm>
        </p:grpSpPr>
        <p:sp>
          <p:nvSpPr>
            <p:cNvPr id="6" name="AutoShape 6"/>
            <p:cNvSpPr/>
            <p:nvPr/>
          </p:nvSpPr>
          <p:spPr>
            <a:xfrm>
              <a:off x="0" y="0"/>
              <a:ext cx="17787088" cy="3544263"/>
            </a:xfrm>
            <a:prstGeom prst="rect">
              <a:avLst/>
            </a:prstGeom>
            <a:solidFill>
              <a:srgbClr val="FBFDF4"/>
            </a:solidFill>
          </p:spPr>
        </p:sp>
        <p:sp>
          <p:nvSpPr>
            <p:cNvPr id="7" name="TextBox 7"/>
            <p:cNvSpPr txBox="1"/>
            <p:nvPr/>
          </p:nvSpPr>
          <p:spPr>
            <a:xfrm>
              <a:off x="785760" y="1067281"/>
              <a:ext cx="16215568" cy="1409700"/>
            </a:xfrm>
            <a:prstGeom prst="rect">
              <a:avLst/>
            </a:prstGeom>
          </p:spPr>
          <p:txBody>
            <a:bodyPr lIns="0" tIns="0" rIns="0" bIns="0" rtlCol="0" anchor="t">
              <a:spAutoFit/>
            </a:bodyPr>
            <a:lstStyle/>
            <a:p>
              <a:pPr algn="ctr">
                <a:lnSpc>
                  <a:spcPts val="8400"/>
                </a:lnSpc>
              </a:pPr>
              <a:r>
                <a:rPr lang="en-US" sz="7000" spc="280">
                  <a:solidFill>
                    <a:srgbClr val="C29A74"/>
                  </a:solidFill>
                  <a:latin typeface="Oswald"/>
                </a:rPr>
                <a:t>EXPLANATION</a:t>
              </a:r>
            </a:p>
          </p:txBody>
        </p:sp>
      </p:grpSp>
      <p:pic>
        <p:nvPicPr>
          <p:cNvPr id="8" name="Picture 8"/>
          <p:cNvPicPr>
            <a:picLocks noChangeAspect="1"/>
          </p:cNvPicPr>
          <p:nvPr/>
        </p:nvPicPr>
        <p:blipFill>
          <a:blip r:embed="rId3"/>
          <a:srcRect/>
          <a:stretch>
            <a:fillRect/>
          </a:stretch>
        </p:blipFill>
        <p:spPr>
          <a:xfrm>
            <a:off x="8282246" y="4281746"/>
            <a:ext cx="1723507" cy="17235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grpSp>
        <p:nvGrpSpPr>
          <p:cNvPr id="2" name="Group 2"/>
          <p:cNvGrpSpPr/>
          <p:nvPr/>
        </p:nvGrpSpPr>
        <p:grpSpPr>
          <a:xfrm>
            <a:off x="2340737" y="857565"/>
            <a:ext cx="16363705" cy="2526673"/>
            <a:chOff x="0" y="0"/>
            <a:chExt cx="21818274" cy="3368897"/>
          </a:xfrm>
        </p:grpSpPr>
        <p:sp>
          <p:nvSpPr>
            <p:cNvPr id="3" name="TextBox 3"/>
            <p:cNvSpPr txBox="1"/>
            <p:nvPr/>
          </p:nvSpPr>
          <p:spPr>
            <a:xfrm>
              <a:off x="0" y="0"/>
              <a:ext cx="19680398" cy="1409700"/>
            </a:xfrm>
            <a:prstGeom prst="rect">
              <a:avLst/>
            </a:prstGeom>
          </p:spPr>
          <p:txBody>
            <a:bodyPr lIns="0" tIns="0" rIns="0" bIns="0" rtlCol="0" anchor="t">
              <a:spAutoFit/>
            </a:bodyPr>
            <a:lstStyle/>
            <a:p>
              <a:pPr>
                <a:lnSpc>
                  <a:spcPts val="8400"/>
                </a:lnSpc>
              </a:pPr>
              <a:r>
                <a:rPr lang="en-US" sz="7000" spc="280">
                  <a:solidFill>
                    <a:srgbClr val="C29A74"/>
                  </a:solidFill>
                  <a:latin typeface="Oswald"/>
                </a:rPr>
                <a:t>EXPLANATION</a:t>
              </a:r>
            </a:p>
          </p:txBody>
        </p:sp>
        <p:sp>
          <p:nvSpPr>
            <p:cNvPr id="4" name="AutoShape 4"/>
            <p:cNvSpPr/>
            <p:nvPr/>
          </p:nvSpPr>
          <p:spPr>
            <a:xfrm>
              <a:off x="0" y="1827551"/>
              <a:ext cx="21818274" cy="1541346"/>
            </a:xfrm>
            <a:prstGeom prst="rect">
              <a:avLst/>
            </a:prstGeom>
            <a:solidFill>
              <a:srgbClr val="C29A74">
                <a:alpha val="6666"/>
              </a:srgbClr>
            </a:solidFill>
          </p:spPr>
        </p:sp>
        <p:sp>
          <p:nvSpPr>
            <p:cNvPr id="5" name="TextBox 5"/>
            <p:cNvSpPr txBox="1"/>
            <p:nvPr/>
          </p:nvSpPr>
          <p:spPr>
            <a:xfrm>
              <a:off x="322338" y="2196904"/>
              <a:ext cx="1861556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SOCIAL THEORY</a:t>
              </a:r>
            </a:p>
          </p:txBody>
        </p:sp>
      </p:grpSp>
      <p:sp>
        <p:nvSpPr>
          <p:cNvPr id="6" name="TextBox 6"/>
          <p:cNvSpPr txBox="1"/>
          <p:nvPr/>
        </p:nvSpPr>
        <p:spPr>
          <a:xfrm>
            <a:off x="2340737" y="3711048"/>
            <a:ext cx="14513106" cy="4552950"/>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C29A74"/>
                </a:solidFill>
                <a:latin typeface="Lato"/>
              </a:rPr>
              <a:t>Statement about why two or more variables (X and Y) are related</a:t>
            </a:r>
          </a:p>
          <a:p>
            <a:pPr marL="495300" lvl="1" indent="-247650">
              <a:lnSpc>
                <a:spcPts val="4500"/>
              </a:lnSpc>
              <a:buFont typeface="Arial"/>
              <a:buChar char="•"/>
            </a:pPr>
            <a:r>
              <a:rPr lang="en-US" sz="3000" spc="30">
                <a:solidFill>
                  <a:srgbClr val="C29A74"/>
                </a:solidFill>
                <a:latin typeface="Lato"/>
              </a:rPr>
              <a:t>Based on prior literature</a:t>
            </a: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a:p>
            <a:pPr algn="r">
              <a:lnSpc>
                <a:spcPts val="4500"/>
              </a:lnSpc>
            </a:pPr>
            <a:r>
              <a:rPr lang="en-US" sz="3000" spc="30">
                <a:solidFill>
                  <a:srgbClr val="C29A74"/>
                </a:solidFill>
                <a:latin typeface="Lato Italics"/>
              </a:rPr>
              <a:t>Sex (X) is related to earnings (Y), because... </a:t>
            </a:r>
          </a:p>
        </p:txBody>
      </p:sp>
      <p:sp>
        <p:nvSpPr>
          <p:cNvPr id="7" name="AutoShape 7"/>
          <p:cNvSpPr/>
          <p:nvPr/>
        </p:nvSpPr>
        <p:spPr>
          <a:xfrm>
            <a:off x="-187267" y="-226292"/>
            <a:ext cx="1398878" cy="10701554"/>
          </a:xfrm>
          <a:prstGeom prst="rect">
            <a:avLst/>
          </a:prstGeom>
          <a:solidFill>
            <a:srgbClr val="C29A74"/>
          </a:solidFill>
        </p:spPr>
      </p:sp>
      <p:sp>
        <p:nvSpPr>
          <p:cNvPr id="8" name="AutoShape 8"/>
          <p:cNvSpPr/>
          <p:nvPr/>
        </p:nvSpPr>
        <p:spPr>
          <a:xfrm>
            <a:off x="2359752" y="9205162"/>
            <a:ext cx="14899548" cy="34123"/>
          </a:xfrm>
          <a:prstGeom prst="rect">
            <a:avLst/>
          </a:prstGeom>
          <a:solidFill>
            <a:srgbClr val="C29A74"/>
          </a:solidFill>
        </p:spPr>
      </p:sp>
      <p:sp>
        <p:nvSpPr>
          <p:cNvPr id="9" name="TextBox 9"/>
          <p:cNvSpPr txBox="1"/>
          <p:nvPr/>
        </p:nvSpPr>
        <p:spPr>
          <a:xfrm>
            <a:off x="7263457" y="2507077"/>
            <a:ext cx="9995843" cy="550146"/>
          </a:xfrm>
          <a:prstGeom prst="rect">
            <a:avLst/>
          </a:prstGeom>
        </p:spPr>
        <p:txBody>
          <a:bodyPr lIns="0" tIns="0" rIns="0" bIns="0" rtlCol="0" anchor="t">
            <a:spAutoFit/>
          </a:bodyPr>
          <a:lstStyle/>
          <a:p>
            <a:pPr>
              <a:lnSpc>
                <a:spcPts val="4500"/>
              </a:lnSpc>
            </a:pPr>
            <a:r>
              <a:rPr lang="en-US" sz="3000" spc="30">
                <a:solidFill>
                  <a:srgbClr val="C29A74"/>
                </a:solidFill>
                <a:latin typeface="Lato Italics"/>
              </a:rPr>
              <a:t>Systematic explanations for the observations we see in society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1675211" y="5143500"/>
            <a:ext cx="6964140" cy="2270213"/>
            <a:chOff x="0" y="0"/>
            <a:chExt cx="9285520" cy="3026951"/>
          </a:xfrm>
        </p:grpSpPr>
        <p:sp>
          <p:nvSpPr>
            <p:cNvPr id="3" name="TextBox 3"/>
            <p:cNvSpPr txBox="1"/>
            <p:nvPr/>
          </p:nvSpPr>
          <p:spPr>
            <a:xfrm>
              <a:off x="0" y="-38100"/>
              <a:ext cx="9285520" cy="764540"/>
            </a:xfrm>
            <a:prstGeom prst="rect">
              <a:avLst/>
            </a:prstGeom>
          </p:spPr>
          <p:txBody>
            <a:bodyPr lIns="0" tIns="0" rIns="0" bIns="0" rtlCol="0" anchor="t">
              <a:spAutoFit/>
            </a:bodyPr>
            <a:lstStyle/>
            <a:p>
              <a:pPr>
                <a:lnSpc>
                  <a:spcPts val="4680"/>
                </a:lnSpc>
              </a:pPr>
              <a:r>
                <a:rPr lang="en-US" sz="3600" spc="288">
                  <a:solidFill>
                    <a:srgbClr val="FBFDF4"/>
                  </a:solidFill>
                  <a:latin typeface="Oswald"/>
                </a:rPr>
                <a:t>INDUCTIVE</a:t>
              </a:r>
            </a:p>
          </p:txBody>
        </p:sp>
        <p:sp>
          <p:nvSpPr>
            <p:cNvPr id="4" name="TextBox 4"/>
            <p:cNvSpPr txBox="1"/>
            <p:nvPr/>
          </p:nvSpPr>
          <p:spPr>
            <a:xfrm>
              <a:off x="0" y="928276"/>
              <a:ext cx="9285520" cy="2098675"/>
            </a:xfrm>
            <a:prstGeom prst="rect">
              <a:avLst/>
            </a:prstGeom>
          </p:spPr>
          <p:txBody>
            <a:bodyPr lIns="0" tIns="0" rIns="0" bIns="0" rtlCol="0" anchor="t">
              <a:spAutoFit/>
            </a:bodyPr>
            <a:lstStyle/>
            <a:p>
              <a:pPr>
                <a:lnSpc>
                  <a:spcPts val="4200"/>
                </a:lnSpc>
              </a:pPr>
              <a:r>
                <a:rPr lang="en-US" sz="3000" spc="30">
                  <a:solidFill>
                    <a:srgbClr val="FBFDF4"/>
                  </a:solidFill>
                  <a:latin typeface="Lato"/>
                </a:rPr>
                <a:t>Theoretical argument developed from findings/observations</a:t>
              </a:r>
              <a:r>
                <a:rPr lang="en-US" sz="3000">
                  <a:solidFill>
                    <a:srgbClr val="FBFDF4"/>
                  </a:solidFill>
                  <a:latin typeface="Lato"/>
                </a:rPr>
                <a:t>. Then moves to literature</a:t>
              </a:r>
            </a:p>
          </p:txBody>
        </p:sp>
      </p:grpSp>
      <p:grpSp>
        <p:nvGrpSpPr>
          <p:cNvPr id="5" name="Group 5"/>
          <p:cNvGrpSpPr/>
          <p:nvPr/>
        </p:nvGrpSpPr>
        <p:grpSpPr>
          <a:xfrm>
            <a:off x="1028700" y="5284763"/>
            <a:ext cx="262303" cy="26230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DF4"/>
            </a:solidFill>
          </p:spPr>
        </p:sp>
      </p:grpSp>
      <p:grpSp>
        <p:nvGrpSpPr>
          <p:cNvPr id="7" name="Group 7"/>
          <p:cNvGrpSpPr/>
          <p:nvPr/>
        </p:nvGrpSpPr>
        <p:grpSpPr>
          <a:xfrm>
            <a:off x="10295160" y="5143500"/>
            <a:ext cx="6964140" cy="2917913"/>
            <a:chOff x="0" y="0"/>
            <a:chExt cx="9285520" cy="3890551"/>
          </a:xfrm>
        </p:grpSpPr>
        <p:sp>
          <p:nvSpPr>
            <p:cNvPr id="8" name="TextBox 8"/>
            <p:cNvSpPr txBox="1"/>
            <p:nvPr/>
          </p:nvSpPr>
          <p:spPr>
            <a:xfrm>
              <a:off x="0" y="-38100"/>
              <a:ext cx="9285520" cy="764540"/>
            </a:xfrm>
            <a:prstGeom prst="rect">
              <a:avLst/>
            </a:prstGeom>
          </p:spPr>
          <p:txBody>
            <a:bodyPr lIns="0" tIns="0" rIns="0" bIns="0" rtlCol="0" anchor="t">
              <a:spAutoFit/>
            </a:bodyPr>
            <a:lstStyle/>
            <a:p>
              <a:pPr>
                <a:lnSpc>
                  <a:spcPts val="4680"/>
                </a:lnSpc>
              </a:pPr>
              <a:r>
                <a:rPr lang="en-US" sz="3600" spc="288">
                  <a:solidFill>
                    <a:srgbClr val="FBFDF4"/>
                  </a:solidFill>
                  <a:latin typeface="Oswald"/>
                </a:rPr>
                <a:t>DEDUCTIVE</a:t>
              </a:r>
            </a:p>
          </p:txBody>
        </p:sp>
        <p:sp>
          <p:nvSpPr>
            <p:cNvPr id="9" name="TextBox 9"/>
            <p:cNvSpPr txBox="1"/>
            <p:nvPr/>
          </p:nvSpPr>
          <p:spPr>
            <a:xfrm>
              <a:off x="0" y="899701"/>
              <a:ext cx="9285520" cy="2990850"/>
            </a:xfrm>
            <a:prstGeom prst="rect">
              <a:avLst/>
            </a:prstGeom>
          </p:spPr>
          <p:txBody>
            <a:bodyPr lIns="0" tIns="0" rIns="0" bIns="0" rtlCol="0" anchor="t">
              <a:spAutoFit/>
            </a:bodyPr>
            <a:lstStyle/>
            <a:p>
              <a:pPr>
                <a:lnSpc>
                  <a:spcPts val="4500"/>
                </a:lnSpc>
              </a:pPr>
              <a:r>
                <a:rPr lang="en-US" sz="3000" spc="30">
                  <a:solidFill>
                    <a:srgbClr val="FBFDF4"/>
                  </a:solidFill>
                  <a:latin typeface="Lato"/>
                </a:rPr>
                <a:t>Theoretical argument based on premises/hypotheses derived from prior research, without findings/observations. Moves next to observations.</a:t>
              </a:r>
            </a:p>
          </p:txBody>
        </p:sp>
      </p:grpSp>
      <p:grpSp>
        <p:nvGrpSpPr>
          <p:cNvPr id="10" name="Group 10"/>
          <p:cNvGrpSpPr/>
          <p:nvPr/>
        </p:nvGrpSpPr>
        <p:grpSpPr>
          <a:xfrm>
            <a:off x="9648649" y="5284763"/>
            <a:ext cx="262303" cy="26230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DF4"/>
            </a:solidFill>
          </p:spPr>
        </p:sp>
      </p:grpSp>
      <p:grpSp>
        <p:nvGrpSpPr>
          <p:cNvPr id="12" name="Group 12"/>
          <p:cNvGrpSpPr/>
          <p:nvPr/>
        </p:nvGrpSpPr>
        <p:grpSpPr>
          <a:xfrm>
            <a:off x="1028700" y="1256880"/>
            <a:ext cx="17846877" cy="1593355"/>
            <a:chOff x="0" y="0"/>
            <a:chExt cx="23795836" cy="2124474"/>
          </a:xfrm>
        </p:grpSpPr>
        <p:sp>
          <p:nvSpPr>
            <p:cNvPr id="13" name="AutoShape 13"/>
            <p:cNvSpPr/>
            <p:nvPr/>
          </p:nvSpPr>
          <p:spPr>
            <a:xfrm>
              <a:off x="0" y="0"/>
              <a:ext cx="23795836" cy="2124474"/>
            </a:xfrm>
            <a:prstGeom prst="rect">
              <a:avLst/>
            </a:prstGeom>
            <a:solidFill>
              <a:srgbClr val="FBFDF4"/>
            </a:solidFill>
          </p:spPr>
        </p:sp>
        <p:sp>
          <p:nvSpPr>
            <p:cNvPr id="14" name="TextBox 1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a:solidFill>
                    <a:srgbClr val="C29A74"/>
                  </a:solidFill>
                  <a:latin typeface="Oswald"/>
                </a:rPr>
                <a:t>Types of Social Theory</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7912140" y="1030863"/>
            <a:ext cx="9347160" cy="8229600"/>
          </a:xfrm>
          <a:prstGeom prst="rect">
            <a:avLst/>
          </a:prstGeom>
          <a:solidFill>
            <a:srgbClr val="C29A74">
              <a:alpha val="6666"/>
            </a:srgbClr>
          </a:solidFill>
        </p:spPr>
      </p:sp>
      <p:sp>
        <p:nvSpPr>
          <p:cNvPr id="3" name="AutoShape 3"/>
          <p:cNvSpPr/>
          <p:nvPr/>
        </p:nvSpPr>
        <p:spPr>
          <a:xfrm rot="-5400000">
            <a:off x="1491131" y="4106971"/>
            <a:ext cx="10811317" cy="2030701"/>
          </a:xfrm>
          <a:prstGeom prst="rect">
            <a:avLst/>
          </a:prstGeom>
          <a:solidFill>
            <a:srgbClr val="C29A74">
              <a:alpha val="49803"/>
            </a:srgbClr>
          </a:solidFill>
        </p:spPr>
      </p:sp>
      <p:pic>
        <p:nvPicPr>
          <p:cNvPr id="4" name="Picture 4"/>
          <p:cNvPicPr>
            <a:picLocks noChangeAspect="1"/>
          </p:cNvPicPr>
          <p:nvPr/>
        </p:nvPicPr>
        <p:blipFill>
          <a:blip r:embed="rId3"/>
          <a:srcRect l="31085" r="31085"/>
          <a:stretch>
            <a:fillRect/>
          </a:stretch>
        </p:blipFill>
        <p:spPr>
          <a:xfrm>
            <a:off x="-245307" y="-276048"/>
            <a:ext cx="6156731" cy="10843422"/>
          </a:xfrm>
          <a:prstGeom prst="rect">
            <a:avLst/>
          </a:prstGeom>
        </p:spPr>
      </p:pic>
      <p:grpSp>
        <p:nvGrpSpPr>
          <p:cNvPr id="5" name="Group 5"/>
          <p:cNvGrpSpPr/>
          <p:nvPr/>
        </p:nvGrpSpPr>
        <p:grpSpPr>
          <a:xfrm>
            <a:off x="8799410" y="3545038"/>
            <a:ext cx="7762771" cy="3201251"/>
            <a:chOff x="0" y="0"/>
            <a:chExt cx="10350361" cy="4268335"/>
          </a:xfrm>
        </p:grpSpPr>
        <p:sp>
          <p:nvSpPr>
            <p:cNvPr id="6" name="TextBox 6"/>
            <p:cNvSpPr txBox="1"/>
            <p:nvPr/>
          </p:nvSpPr>
          <p:spPr>
            <a:xfrm>
              <a:off x="0" y="0"/>
              <a:ext cx="10350358" cy="1409700"/>
            </a:xfrm>
            <a:prstGeom prst="rect">
              <a:avLst/>
            </a:prstGeom>
          </p:spPr>
          <p:txBody>
            <a:bodyPr lIns="0" tIns="0" rIns="0" bIns="0" rtlCol="0" anchor="t">
              <a:spAutoFit/>
            </a:bodyPr>
            <a:lstStyle/>
            <a:p>
              <a:pPr>
                <a:lnSpc>
                  <a:spcPts val="8400"/>
                </a:lnSpc>
              </a:pPr>
              <a:r>
                <a:rPr lang="en-US" sz="7000" spc="280">
                  <a:solidFill>
                    <a:srgbClr val="C29A74"/>
                  </a:solidFill>
                  <a:latin typeface="Oswald"/>
                </a:rPr>
                <a:t>METHODOLOGY</a:t>
              </a:r>
            </a:p>
          </p:txBody>
        </p:sp>
        <p:sp>
          <p:nvSpPr>
            <p:cNvPr id="7" name="TextBox 7"/>
            <p:cNvSpPr txBox="1"/>
            <p:nvPr/>
          </p:nvSpPr>
          <p:spPr>
            <a:xfrm>
              <a:off x="0" y="2039485"/>
              <a:ext cx="10350361" cy="2228850"/>
            </a:xfrm>
            <a:prstGeom prst="rect">
              <a:avLst/>
            </a:prstGeom>
          </p:spPr>
          <p:txBody>
            <a:bodyPr lIns="0" tIns="0" rIns="0" bIns="0" rtlCol="0" anchor="t">
              <a:spAutoFit/>
            </a:bodyPr>
            <a:lstStyle/>
            <a:p>
              <a:pPr>
                <a:lnSpc>
                  <a:spcPts val="4500"/>
                </a:lnSpc>
              </a:pPr>
              <a:r>
                <a:rPr lang="en-US" sz="3000" spc="30">
                  <a:solidFill>
                    <a:srgbClr val="C29A74"/>
                  </a:solidFill>
                  <a:latin typeface="Lato"/>
                </a:rPr>
                <a:t>Science of finding out if something exists</a:t>
              </a: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grpSp>
        <p:nvGrpSpPr>
          <p:cNvPr id="2" name="Group 2"/>
          <p:cNvGrpSpPr/>
          <p:nvPr/>
        </p:nvGrpSpPr>
        <p:grpSpPr>
          <a:xfrm>
            <a:off x="2340737" y="857565"/>
            <a:ext cx="16363705" cy="2526673"/>
            <a:chOff x="0" y="0"/>
            <a:chExt cx="21818274" cy="3368897"/>
          </a:xfrm>
        </p:grpSpPr>
        <p:sp>
          <p:nvSpPr>
            <p:cNvPr id="3" name="TextBox 3"/>
            <p:cNvSpPr txBox="1"/>
            <p:nvPr/>
          </p:nvSpPr>
          <p:spPr>
            <a:xfrm>
              <a:off x="0" y="0"/>
              <a:ext cx="19680398" cy="1409700"/>
            </a:xfrm>
            <a:prstGeom prst="rect">
              <a:avLst/>
            </a:prstGeom>
          </p:spPr>
          <p:txBody>
            <a:bodyPr lIns="0" tIns="0" rIns="0" bIns="0" rtlCol="0" anchor="t">
              <a:spAutoFit/>
            </a:bodyPr>
            <a:lstStyle/>
            <a:p>
              <a:pPr>
                <a:lnSpc>
                  <a:spcPts val="8400"/>
                </a:lnSpc>
              </a:pPr>
              <a:r>
                <a:rPr lang="en-US" sz="7000" spc="280">
                  <a:solidFill>
                    <a:srgbClr val="C29A74"/>
                  </a:solidFill>
                  <a:latin typeface="Oswald"/>
                </a:rPr>
                <a:t>EXPLANATION</a:t>
              </a:r>
            </a:p>
          </p:txBody>
        </p:sp>
        <p:sp>
          <p:nvSpPr>
            <p:cNvPr id="4" name="AutoShape 4"/>
            <p:cNvSpPr/>
            <p:nvPr/>
          </p:nvSpPr>
          <p:spPr>
            <a:xfrm>
              <a:off x="0" y="1827551"/>
              <a:ext cx="21818274" cy="1541346"/>
            </a:xfrm>
            <a:prstGeom prst="rect">
              <a:avLst/>
            </a:prstGeom>
            <a:solidFill>
              <a:srgbClr val="C29A74">
                <a:alpha val="6666"/>
              </a:srgbClr>
            </a:solidFill>
          </p:spPr>
        </p:sp>
        <p:sp>
          <p:nvSpPr>
            <p:cNvPr id="5" name="TextBox 5"/>
            <p:cNvSpPr txBox="1"/>
            <p:nvPr/>
          </p:nvSpPr>
          <p:spPr>
            <a:xfrm>
              <a:off x="322338" y="2196904"/>
              <a:ext cx="1861556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HYPOTHESIS</a:t>
              </a:r>
            </a:p>
          </p:txBody>
        </p:sp>
      </p:grpSp>
      <p:sp>
        <p:nvSpPr>
          <p:cNvPr id="6" name="TextBox 6"/>
          <p:cNvSpPr txBox="1"/>
          <p:nvPr/>
        </p:nvSpPr>
        <p:spPr>
          <a:xfrm>
            <a:off x="2340737" y="3711048"/>
            <a:ext cx="14513106" cy="4552950"/>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C29A74"/>
                </a:solidFill>
                <a:latin typeface="Lato"/>
              </a:rPr>
              <a:t>Testable statements about relationship between specific attributes within the two (or more) variables</a:t>
            </a:r>
          </a:p>
          <a:p>
            <a:pPr marL="495300" lvl="1" indent="-247650">
              <a:lnSpc>
                <a:spcPts val="4500"/>
              </a:lnSpc>
              <a:buFont typeface="Arial"/>
              <a:buChar char="•"/>
            </a:pPr>
            <a:r>
              <a:rPr lang="en-US" sz="3000" spc="30">
                <a:solidFill>
                  <a:srgbClr val="C29A74"/>
                </a:solidFill>
                <a:latin typeface="Lato"/>
              </a:rPr>
              <a:t>Based on prior literature</a:t>
            </a: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a:p>
            <a:pPr>
              <a:lnSpc>
                <a:spcPts val="4500"/>
              </a:lnSpc>
            </a:pPr>
            <a:endParaRPr lang="en-US" sz="3000" spc="30">
              <a:solidFill>
                <a:srgbClr val="C29A74"/>
              </a:solidFill>
              <a:latin typeface="Lato"/>
            </a:endParaRPr>
          </a:p>
          <a:p>
            <a:pPr algn="r">
              <a:lnSpc>
                <a:spcPts val="4500"/>
              </a:lnSpc>
            </a:pPr>
            <a:r>
              <a:rPr lang="en-US" sz="3000" spc="30">
                <a:solidFill>
                  <a:srgbClr val="C29A74"/>
                </a:solidFill>
                <a:latin typeface="Lato Bold Italics"/>
              </a:rPr>
              <a:t>Directional</a:t>
            </a:r>
            <a:r>
              <a:rPr lang="en-US" sz="3000" spc="30">
                <a:solidFill>
                  <a:srgbClr val="C29A74"/>
                </a:solidFill>
                <a:latin typeface="Lato Italics"/>
              </a:rPr>
              <a:t>: Women (X category) earn less (Y category) than men </a:t>
            </a:r>
          </a:p>
          <a:p>
            <a:pPr algn="r">
              <a:lnSpc>
                <a:spcPts val="4500"/>
              </a:lnSpc>
            </a:pPr>
            <a:r>
              <a:rPr lang="en-US" sz="3000" spc="30">
                <a:solidFill>
                  <a:srgbClr val="C29A74"/>
                </a:solidFill>
                <a:latin typeface="Lato Bold Italics"/>
              </a:rPr>
              <a:t>Non-Directional</a:t>
            </a:r>
            <a:r>
              <a:rPr lang="en-US" sz="3000" spc="30">
                <a:solidFill>
                  <a:srgbClr val="C29A74"/>
                </a:solidFill>
                <a:latin typeface="Lato Italics"/>
              </a:rPr>
              <a:t>: Men and women (X categories) have different levels of earning (Y)</a:t>
            </a:r>
          </a:p>
        </p:txBody>
      </p:sp>
      <p:sp>
        <p:nvSpPr>
          <p:cNvPr id="7" name="AutoShape 7"/>
          <p:cNvSpPr/>
          <p:nvPr/>
        </p:nvSpPr>
        <p:spPr>
          <a:xfrm>
            <a:off x="-187267" y="-226292"/>
            <a:ext cx="1398878" cy="10701554"/>
          </a:xfrm>
          <a:prstGeom prst="rect">
            <a:avLst/>
          </a:prstGeom>
          <a:solidFill>
            <a:srgbClr val="C29A74"/>
          </a:solidFill>
        </p:spPr>
      </p:sp>
      <p:sp>
        <p:nvSpPr>
          <p:cNvPr id="8" name="AutoShape 8"/>
          <p:cNvSpPr/>
          <p:nvPr/>
        </p:nvSpPr>
        <p:spPr>
          <a:xfrm>
            <a:off x="2359752" y="9205162"/>
            <a:ext cx="14899548" cy="34123"/>
          </a:xfrm>
          <a:prstGeom prst="rect">
            <a:avLst/>
          </a:prstGeom>
          <a:solidFill>
            <a:srgbClr val="C29A74"/>
          </a:solidFill>
        </p:spPr>
      </p:sp>
      <p:sp>
        <p:nvSpPr>
          <p:cNvPr id="9" name="TextBox 9"/>
          <p:cNvSpPr txBox="1"/>
          <p:nvPr/>
        </p:nvSpPr>
        <p:spPr>
          <a:xfrm>
            <a:off x="5688568" y="2507077"/>
            <a:ext cx="11570732" cy="550146"/>
          </a:xfrm>
          <a:prstGeom prst="rect">
            <a:avLst/>
          </a:prstGeom>
        </p:spPr>
        <p:txBody>
          <a:bodyPr lIns="0" tIns="0" rIns="0" bIns="0" rtlCol="0" anchor="t">
            <a:spAutoFit/>
          </a:bodyPr>
          <a:lstStyle/>
          <a:p>
            <a:pPr>
              <a:lnSpc>
                <a:spcPts val="4500"/>
              </a:lnSpc>
            </a:pPr>
            <a:r>
              <a:rPr lang="en-US" sz="3000" spc="30">
                <a:solidFill>
                  <a:srgbClr val="C29A74"/>
                </a:solidFill>
                <a:latin typeface="Lato Italics"/>
              </a:rPr>
              <a:t>Specific statements about attributes within variables &amp; their relationship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473842" y="2235979"/>
            <a:ext cx="13340316" cy="2658197"/>
            <a:chOff x="0" y="0"/>
            <a:chExt cx="17787088" cy="3544263"/>
          </a:xfrm>
        </p:grpSpPr>
        <p:sp>
          <p:nvSpPr>
            <p:cNvPr id="3" name="AutoShape 3"/>
            <p:cNvSpPr/>
            <p:nvPr/>
          </p:nvSpPr>
          <p:spPr>
            <a:xfrm>
              <a:off x="0" y="0"/>
              <a:ext cx="17787088" cy="3544263"/>
            </a:xfrm>
            <a:prstGeom prst="rect">
              <a:avLst/>
            </a:prstGeom>
            <a:solidFill>
              <a:srgbClr val="FBFDF4"/>
            </a:solidFill>
          </p:spPr>
        </p:sp>
        <p:sp>
          <p:nvSpPr>
            <p:cNvPr id="4" name="AutoShape 4"/>
            <p:cNvSpPr/>
            <p:nvPr/>
          </p:nvSpPr>
          <p:spPr>
            <a:xfrm>
              <a:off x="5324674" y="0"/>
              <a:ext cx="65082" cy="3544263"/>
            </a:xfrm>
            <a:prstGeom prst="rect">
              <a:avLst/>
            </a:prstGeom>
            <a:solidFill>
              <a:srgbClr val="C29A74"/>
            </a:solidFill>
          </p:spPr>
        </p:sp>
      </p:grpSp>
      <p:sp>
        <p:nvSpPr>
          <p:cNvPr id="5" name="TextBox 5"/>
          <p:cNvSpPr txBox="1"/>
          <p:nvPr/>
        </p:nvSpPr>
        <p:spPr>
          <a:xfrm>
            <a:off x="3012407" y="3217956"/>
            <a:ext cx="2875906" cy="628650"/>
          </a:xfrm>
          <a:prstGeom prst="rect">
            <a:avLst/>
          </a:prstGeom>
        </p:spPr>
        <p:txBody>
          <a:bodyPr lIns="0" tIns="0" rIns="0" bIns="0" rtlCol="0" anchor="t">
            <a:spAutoFit/>
          </a:bodyPr>
          <a:lstStyle/>
          <a:p>
            <a:pPr algn="ctr">
              <a:lnSpc>
                <a:spcPts val="5040"/>
              </a:lnSpc>
            </a:pPr>
            <a:r>
              <a:rPr lang="en-US" sz="4200" spc="168">
                <a:solidFill>
                  <a:srgbClr val="C29A74"/>
                </a:solidFill>
                <a:latin typeface="Oswald"/>
              </a:rPr>
              <a:t>THEORY</a:t>
            </a:r>
          </a:p>
        </p:txBody>
      </p:sp>
      <p:sp>
        <p:nvSpPr>
          <p:cNvPr id="6" name="TextBox 6"/>
          <p:cNvSpPr txBox="1"/>
          <p:nvPr/>
        </p:nvSpPr>
        <p:spPr>
          <a:xfrm>
            <a:off x="7240177" y="2434049"/>
            <a:ext cx="7933906" cy="215836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Abortion attitudes are related to religiosity because of exposure to sermons about the “sanctity of life” in churches</a:t>
            </a:r>
          </a:p>
        </p:txBody>
      </p:sp>
      <p:grpSp>
        <p:nvGrpSpPr>
          <p:cNvPr id="7" name="Group 7"/>
          <p:cNvGrpSpPr/>
          <p:nvPr/>
        </p:nvGrpSpPr>
        <p:grpSpPr>
          <a:xfrm>
            <a:off x="2473842" y="5297749"/>
            <a:ext cx="13340316" cy="2658197"/>
            <a:chOff x="0" y="0"/>
            <a:chExt cx="17787088" cy="3544263"/>
          </a:xfrm>
        </p:grpSpPr>
        <p:sp>
          <p:nvSpPr>
            <p:cNvPr id="8" name="AutoShape 8"/>
            <p:cNvSpPr/>
            <p:nvPr/>
          </p:nvSpPr>
          <p:spPr>
            <a:xfrm>
              <a:off x="0" y="0"/>
              <a:ext cx="17787088" cy="3544263"/>
            </a:xfrm>
            <a:prstGeom prst="rect">
              <a:avLst/>
            </a:prstGeom>
            <a:solidFill>
              <a:srgbClr val="FBFDF4"/>
            </a:solidFill>
          </p:spPr>
        </p:sp>
        <p:sp>
          <p:nvSpPr>
            <p:cNvPr id="9" name="AutoShape 9"/>
            <p:cNvSpPr/>
            <p:nvPr/>
          </p:nvSpPr>
          <p:spPr>
            <a:xfrm>
              <a:off x="5324674" y="0"/>
              <a:ext cx="65082" cy="3544263"/>
            </a:xfrm>
            <a:prstGeom prst="rect">
              <a:avLst/>
            </a:prstGeom>
            <a:solidFill>
              <a:srgbClr val="C29A74"/>
            </a:solidFill>
          </p:spPr>
        </p:sp>
      </p:grpSp>
      <p:sp>
        <p:nvSpPr>
          <p:cNvPr id="10" name="TextBox 10"/>
          <p:cNvSpPr txBox="1"/>
          <p:nvPr/>
        </p:nvSpPr>
        <p:spPr>
          <a:xfrm>
            <a:off x="3012407" y="6279726"/>
            <a:ext cx="2875906" cy="628650"/>
          </a:xfrm>
          <a:prstGeom prst="rect">
            <a:avLst/>
          </a:prstGeom>
        </p:spPr>
        <p:txBody>
          <a:bodyPr lIns="0" tIns="0" rIns="0" bIns="0" rtlCol="0" anchor="t">
            <a:spAutoFit/>
          </a:bodyPr>
          <a:lstStyle/>
          <a:p>
            <a:pPr algn="ctr">
              <a:lnSpc>
                <a:spcPts val="5040"/>
              </a:lnSpc>
            </a:pPr>
            <a:r>
              <a:rPr lang="en-US" sz="4200" spc="168">
                <a:solidFill>
                  <a:srgbClr val="C29A74"/>
                </a:solidFill>
                <a:latin typeface="Oswald"/>
              </a:rPr>
              <a:t>HYPOTHESIS</a:t>
            </a:r>
          </a:p>
        </p:txBody>
      </p:sp>
      <p:sp>
        <p:nvSpPr>
          <p:cNvPr id="11" name="TextBox 11"/>
          <p:cNvSpPr txBox="1"/>
          <p:nvPr/>
        </p:nvSpPr>
        <p:spPr>
          <a:xfrm>
            <a:off x="7240177" y="5495818"/>
            <a:ext cx="7933906" cy="215836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People who attend church regularly are more likely to oppose abortion than people who do not attend church regularly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rot="-5400000">
            <a:off x="4080612" y="-2023212"/>
            <a:ext cx="3941711" cy="10045535"/>
            <a:chOff x="0" y="0"/>
            <a:chExt cx="3955738" cy="10081284"/>
          </a:xfrm>
        </p:grpSpPr>
        <p:sp>
          <p:nvSpPr>
            <p:cNvPr id="3" name="Freeform 3"/>
            <p:cNvSpPr/>
            <p:nvPr/>
          </p:nvSpPr>
          <p:spPr>
            <a:xfrm>
              <a:off x="0" y="0"/>
              <a:ext cx="3955738" cy="10081284"/>
            </a:xfrm>
            <a:custGeom>
              <a:avLst/>
              <a:gdLst/>
              <a:ahLst/>
              <a:cxnLst/>
              <a:rect l="l" t="t" r="r" b="b"/>
              <a:pathLst>
                <a:path w="3955738" h="10081284">
                  <a:moveTo>
                    <a:pt x="0" y="0"/>
                  </a:moveTo>
                  <a:lnTo>
                    <a:pt x="0" y="10081284"/>
                  </a:lnTo>
                  <a:lnTo>
                    <a:pt x="3955738" y="10081284"/>
                  </a:lnTo>
                  <a:lnTo>
                    <a:pt x="3955738" y="0"/>
                  </a:lnTo>
                  <a:lnTo>
                    <a:pt x="0" y="0"/>
                  </a:lnTo>
                  <a:close/>
                  <a:moveTo>
                    <a:pt x="3894778" y="10020323"/>
                  </a:moveTo>
                  <a:lnTo>
                    <a:pt x="59690" y="10020323"/>
                  </a:lnTo>
                  <a:lnTo>
                    <a:pt x="59690" y="59690"/>
                  </a:lnTo>
                  <a:lnTo>
                    <a:pt x="3894779" y="59690"/>
                  </a:lnTo>
                  <a:lnTo>
                    <a:pt x="3894779" y="10020323"/>
                  </a:lnTo>
                  <a:close/>
                </a:path>
              </a:pathLst>
            </a:custGeom>
            <a:solidFill>
              <a:srgbClr val="FBFDF4"/>
            </a:solidFill>
          </p:spPr>
        </p:sp>
      </p:grpSp>
      <p:sp>
        <p:nvSpPr>
          <p:cNvPr id="4" name="TextBox 4"/>
          <p:cNvSpPr txBox="1"/>
          <p:nvPr/>
        </p:nvSpPr>
        <p:spPr>
          <a:xfrm>
            <a:off x="1894366" y="1913758"/>
            <a:ext cx="8219129" cy="2114550"/>
          </a:xfrm>
          <a:prstGeom prst="rect">
            <a:avLst/>
          </a:prstGeom>
        </p:spPr>
        <p:txBody>
          <a:bodyPr lIns="0" tIns="0" rIns="0" bIns="0" rtlCol="0" anchor="t">
            <a:spAutoFit/>
          </a:bodyPr>
          <a:lstStyle/>
          <a:p>
            <a:pPr>
              <a:lnSpc>
                <a:spcPts val="8400"/>
              </a:lnSpc>
            </a:pPr>
            <a:r>
              <a:rPr lang="en-US" sz="7000" spc="280">
                <a:solidFill>
                  <a:srgbClr val="FBFDF4"/>
                </a:solidFill>
                <a:latin typeface="Oswald"/>
              </a:rPr>
              <a:t>FUNCTIONS AND TYPES OF SOCIAL RESEARCH</a:t>
            </a:r>
          </a:p>
        </p:txBody>
      </p:sp>
      <p:grpSp>
        <p:nvGrpSpPr>
          <p:cNvPr id="5" name="Group 5"/>
          <p:cNvGrpSpPr/>
          <p:nvPr/>
        </p:nvGrpSpPr>
        <p:grpSpPr>
          <a:xfrm>
            <a:off x="1028700" y="7928655"/>
            <a:ext cx="17922575" cy="1320137"/>
            <a:chOff x="0" y="0"/>
            <a:chExt cx="23896767" cy="1760183"/>
          </a:xfrm>
        </p:grpSpPr>
        <p:sp>
          <p:nvSpPr>
            <p:cNvPr id="6" name="AutoShape 6"/>
            <p:cNvSpPr/>
            <p:nvPr/>
          </p:nvSpPr>
          <p:spPr>
            <a:xfrm>
              <a:off x="0" y="0"/>
              <a:ext cx="23896767" cy="1760183"/>
            </a:xfrm>
            <a:prstGeom prst="rect">
              <a:avLst/>
            </a:prstGeom>
            <a:solidFill>
              <a:srgbClr val="FBFDF4"/>
            </a:solidFill>
          </p:spPr>
        </p:sp>
        <p:sp>
          <p:nvSpPr>
            <p:cNvPr id="7" name="TextBox 7"/>
            <p:cNvSpPr txBox="1"/>
            <p:nvPr/>
          </p:nvSpPr>
          <p:spPr>
            <a:xfrm>
              <a:off x="1021473" y="517507"/>
              <a:ext cx="20618844" cy="69659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The purposes and ways of conducting empirical social science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rcRect l="9451" r="9451"/>
          <a:stretch>
            <a:fillRect/>
          </a:stretch>
        </p:blipFill>
        <p:spPr>
          <a:xfrm>
            <a:off x="-271291" y="5189084"/>
            <a:ext cx="6556046" cy="5386109"/>
          </a:xfrm>
          <a:prstGeom prst="rect">
            <a:avLst/>
          </a:prstGeom>
        </p:spPr>
      </p:pic>
      <p:sp>
        <p:nvSpPr>
          <p:cNvPr id="3" name="AutoShape 3"/>
          <p:cNvSpPr/>
          <p:nvPr/>
        </p:nvSpPr>
        <p:spPr>
          <a:xfrm>
            <a:off x="-148460" y="-158853"/>
            <a:ext cx="6417074" cy="5462027"/>
          </a:xfrm>
          <a:prstGeom prst="rect">
            <a:avLst/>
          </a:prstGeom>
          <a:solidFill>
            <a:srgbClr val="FBFDF4"/>
          </a:solidFill>
        </p:spPr>
      </p:sp>
      <p:sp>
        <p:nvSpPr>
          <p:cNvPr id="4" name="TextBox 4"/>
          <p:cNvSpPr txBox="1"/>
          <p:nvPr/>
        </p:nvSpPr>
        <p:spPr>
          <a:xfrm>
            <a:off x="985113" y="962036"/>
            <a:ext cx="4053082" cy="3171825"/>
          </a:xfrm>
          <a:prstGeom prst="rect">
            <a:avLst/>
          </a:prstGeom>
        </p:spPr>
        <p:txBody>
          <a:bodyPr lIns="0" tIns="0" rIns="0" bIns="0" rtlCol="0" anchor="t">
            <a:spAutoFit/>
          </a:bodyPr>
          <a:lstStyle/>
          <a:p>
            <a:pPr>
              <a:lnSpc>
                <a:spcPts val="8400"/>
              </a:lnSpc>
            </a:pPr>
            <a:r>
              <a:rPr lang="en-US" sz="7000" spc="280">
                <a:solidFill>
                  <a:srgbClr val="C29A74"/>
                </a:solidFill>
                <a:latin typeface="Oswald"/>
              </a:rPr>
              <a:t>FUNCTIONS OF SOCIAL RESEARCH</a:t>
            </a:r>
          </a:p>
        </p:txBody>
      </p:sp>
      <p:grpSp>
        <p:nvGrpSpPr>
          <p:cNvPr id="5" name="Group 5"/>
          <p:cNvGrpSpPr/>
          <p:nvPr/>
        </p:nvGrpSpPr>
        <p:grpSpPr>
          <a:xfrm>
            <a:off x="7356587" y="1028700"/>
            <a:ext cx="11376587" cy="8229600"/>
            <a:chOff x="0" y="0"/>
            <a:chExt cx="15168783" cy="10972800"/>
          </a:xfrm>
        </p:grpSpPr>
        <p:grpSp>
          <p:nvGrpSpPr>
            <p:cNvPr id="6" name="Group 6"/>
            <p:cNvGrpSpPr/>
            <p:nvPr/>
          </p:nvGrpSpPr>
          <p:grpSpPr>
            <a:xfrm rot="-5400000">
              <a:off x="5907335" y="-5907335"/>
              <a:ext cx="3354112" cy="15168783"/>
              <a:chOff x="0" y="0"/>
              <a:chExt cx="2524536" cy="11417072"/>
            </a:xfrm>
          </p:grpSpPr>
          <p:sp>
            <p:nvSpPr>
              <p:cNvPr id="7" name="Freeform 7"/>
              <p:cNvSpPr/>
              <p:nvPr/>
            </p:nvSpPr>
            <p:spPr>
              <a:xfrm>
                <a:off x="0" y="0"/>
                <a:ext cx="2524536" cy="11417072"/>
              </a:xfrm>
              <a:custGeom>
                <a:avLst/>
                <a:gdLst/>
                <a:ahLst/>
                <a:cxnLst/>
                <a:rect l="l" t="t" r="r" b="b"/>
                <a:pathLst>
                  <a:path w="2524536" h="11417072">
                    <a:moveTo>
                      <a:pt x="0" y="0"/>
                    </a:moveTo>
                    <a:lnTo>
                      <a:pt x="0" y="11417072"/>
                    </a:lnTo>
                    <a:lnTo>
                      <a:pt x="2524536" y="11417072"/>
                    </a:lnTo>
                    <a:lnTo>
                      <a:pt x="2524536" y="0"/>
                    </a:lnTo>
                    <a:lnTo>
                      <a:pt x="0" y="0"/>
                    </a:lnTo>
                    <a:close/>
                    <a:moveTo>
                      <a:pt x="2463576" y="11356112"/>
                    </a:moveTo>
                    <a:lnTo>
                      <a:pt x="59690" y="11356112"/>
                    </a:lnTo>
                    <a:lnTo>
                      <a:pt x="59690" y="59690"/>
                    </a:lnTo>
                    <a:lnTo>
                      <a:pt x="2463576" y="59690"/>
                    </a:lnTo>
                    <a:lnTo>
                      <a:pt x="2463576" y="11356112"/>
                    </a:lnTo>
                    <a:close/>
                  </a:path>
                </a:pathLst>
              </a:custGeom>
              <a:solidFill>
                <a:srgbClr val="532E1D">
                  <a:alpha val="29803"/>
                </a:srgbClr>
              </a:solidFill>
            </p:spPr>
          </p:sp>
        </p:grpSp>
        <p:grpSp>
          <p:nvGrpSpPr>
            <p:cNvPr id="8" name="Group 8"/>
            <p:cNvGrpSpPr/>
            <p:nvPr/>
          </p:nvGrpSpPr>
          <p:grpSpPr>
            <a:xfrm rot="-5400000">
              <a:off x="5907335" y="-2097991"/>
              <a:ext cx="3354112" cy="15168783"/>
              <a:chOff x="0" y="0"/>
              <a:chExt cx="2524536" cy="11417072"/>
            </a:xfrm>
          </p:grpSpPr>
          <p:sp>
            <p:nvSpPr>
              <p:cNvPr id="9" name="Freeform 9"/>
              <p:cNvSpPr/>
              <p:nvPr/>
            </p:nvSpPr>
            <p:spPr>
              <a:xfrm>
                <a:off x="0" y="0"/>
                <a:ext cx="2524536" cy="11417072"/>
              </a:xfrm>
              <a:custGeom>
                <a:avLst/>
                <a:gdLst/>
                <a:ahLst/>
                <a:cxnLst/>
                <a:rect l="l" t="t" r="r" b="b"/>
                <a:pathLst>
                  <a:path w="2524536" h="11417072">
                    <a:moveTo>
                      <a:pt x="0" y="0"/>
                    </a:moveTo>
                    <a:lnTo>
                      <a:pt x="0" y="11417072"/>
                    </a:lnTo>
                    <a:lnTo>
                      <a:pt x="2524536" y="11417072"/>
                    </a:lnTo>
                    <a:lnTo>
                      <a:pt x="2524536" y="0"/>
                    </a:lnTo>
                    <a:lnTo>
                      <a:pt x="0" y="0"/>
                    </a:lnTo>
                    <a:close/>
                    <a:moveTo>
                      <a:pt x="2463576" y="11356112"/>
                    </a:moveTo>
                    <a:lnTo>
                      <a:pt x="59690" y="11356112"/>
                    </a:lnTo>
                    <a:lnTo>
                      <a:pt x="59690" y="59690"/>
                    </a:lnTo>
                    <a:lnTo>
                      <a:pt x="2463576" y="59690"/>
                    </a:lnTo>
                    <a:lnTo>
                      <a:pt x="2463576" y="11356112"/>
                    </a:lnTo>
                    <a:close/>
                  </a:path>
                </a:pathLst>
              </a:custGeom>
              <a:solidFill>
                <a:srgbClr val="532E1D">
                  <a:alpha val="29803"/>
                </a:srgbClr>
              </a:solidFill>
            </p:spPr>
          </p:sp>
        </p:grpSp>
        <p:grpSp>
          <p:nvGrpSpPr>
            <p:cNvPr id="10" name="Group 10"/>
            <p:cNvGrpSpPr/>
            <p:nvPr/>
          </p:nvGrpSpPr>
          <p:grpSpPr>
            <a:xfrm rot="-5400000">
              <a:off x="5907335" y="1711352"/>
              <a:ext cx="3354112" cy="15168783"/>
              <a:chOff x="0" y="0"/>
              <a:chExt cx="2524536" cy="11417072"/>
            </a:xfrm>
          </p:grpSpPr>
          <p:sp>
            <p:nvSpPr>
              <p:cNvPr id="11" name="Freeform 11"/>
              <p:cNvSpPr/>
              <p:nvPr/>
            </p:nvSpPr>
            <p:spPr>
              <a:xfrm>
                <a:off x="0" y="0"/>
                <a:ext cx="2524536" cy="11417072"/>
              </a:xfrm>
              <a:custGeom>
                <a:avLst/>
                <a:gdLst/>
                <a:ahLst/>
                <a:cxnLst/>
                <a:rect l="l" t="t" r="r" b="b"/>
                <a:pathLst>
                  <a:path w="2524536" h="11417072">
                    <a:moveTo>
                      <a:pt x="0" y="0"/>
                    </a:moveTo>
                    <a:lnTo>
                      <a:pt x="0" y="11417072"/>
                    </a:lnTo>
                    <a:lnTo>
                      <a:pt x="2524536" y="11417072"/>
                    </a:lnTo>
                    <a:lnTo>
                      <a:pt x="2524536" y="0"/>
                    </a:lnTo>
                    <a:lnTo>
                      <a:pt x="0" y="0"/>
                    </a:lnTo>
                    <a:close/>
                    <a:moveTo>
                      <a:pt x="2463576" y="11356112"/>
                    </a:moveTo>
                    <a:lnTo>
                      <a:pt x="59690" y="11356112"/>
                    </a:lnTo>
                    <a:lnTo>
                      <a:pt x="59690" y="59690"/>
                    </a:lnTo>
                    <a:lnTo>
                      <a:pt x="2463576" y="59690"/>
                    </a:lnTo>
                    <a:lnTo>
                      <a:pt x="2463576" y="11356112"/>
                    </a:lnTo>
                    <a:close/>
                  </a:path>
                </a:pathLst>
              </a:custGeom>
              <a:solidFill>
                <a:srgbClr val="532E1D">
                  <a:alpha val="29803"/>
                </a:srgbClr>
              </a:solidFill>
            </p:spPr>
          </p:sp>
        </p:grpSp>
      </p:grpSp>
      <p:grpSp>
        <p:nvGrpSpPr>
          <p:cNvPr id="12" name="Group 12"/>
          <p:cNvGrpSpPr/>
          <p:nvPr/>
        </p:nvGrpSpPr>
        <p:grpSpPr>
          <a:xfrm>
            <a:off x="8165477" y="1421257"/>
            <a:ext cx="9093823" cy="1730471"/>
            <a:chOff x="0" y="0"/>
            <a:chExt cx="12125097" cy="2307295"/>
          </a:xfrm>
        </p:grpSpPr>
        <p:sp>
          <p:nvSpPr>
            <p:cNvPr id="13" name="TextBox 13"/>
            <p:cNvSpPr txBox="1"/>
            <p:nvPr/>
          </p:nvSpPr>
          <p:spPr>
            <a:xfrm>
              <a:off x="0" y="-28575"/>
              <a:ext cx="12125097"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Exploratory Research </a:t>
              </a:r>
            </a:p>
          </p:txBody>
        </p:sp>
        <p:sp>
          <p:nvSpPr>
            <p:cNvPr id="14" name="TextBox 14"/>
            <p:cNvSpPr txBox="1"/>
            <p:nvPr/>
          </p:nvSpPr>
          <p:spPr>
            <a:xfrm>
              <a:off x="0" y="919820"/>
              <a:ext cx="12125097" cy="1387475"/>
            </a:xfrm>
            <a:prstGeom prst="rect">
              <a:avLst/>
            </a:prstGeom>
          </p:spPr>
          <p:txBody>
            <a:bodyPr lIns="0" tIns="0" rIns="0" bIns="0" rtlCol="0" anchor="t">
              <a:spAutoFit/>
            </a:bodyPr>
            <a:lstStyle/>
            <a:p>
              <a:pPr>
                <a:lnSpc>
                  <a:spcPts val="4200"/>
                </a:lnSpc>
              </a:pPr>
              <a:r>
                <a:rPr lang="en-US" sz="3000" spc="30">
                  <a:solidFill>
                    <a:srgbClr val="FBFDF4"/>
                  </a:solidFill>
                  <a:latin typeface="Lato"/>
                </a:rPr>
                <a:t>Mapping out a topic for further study </a:t>
              </a:r>
              <a:r>
                <a:rPr lang="en-US" sz="3000">
                  <a:solidFill>
                    <a:srgbClr val="FBFDF4"/>
                  </a:solidFill>
                  <a:latin typeface="Lato"/>
                </a:rPr>
                <a:t> </a:t>
              </a:r>
            </a:p>
            <a:p>
              <a:pPr marL="495300" lvl="1" indent="-247650">
                <a:lnSpc>
                  <a:spcPts val="4200"/>
                </a:lnSpc>
                <a:buFont typeface="Arial"/>
                <a:buChar char="•"/>
              </a:pPr>
              <a:r>
                <a:rPr lang="en-US" sz="3000">
                  <a:solidFill>
                    <a:srgbClr val="FBFDF4"/>
                  </a:solidFill>
                  <a:latin typeface="Lato"/>
                </a:rPr>
                <a:t>Googling or reading about a group/topic</a:t>
              </a:r>
            </a:p>
          </p:txBody>
        </p:sp>
      </p:grpSp>
      <p:grpSp>
        <p:nvGrpSpPr>
          <p:cNvPr id="15" name="Group 15"/>
          <p:cNvGrpSpPr/>
          <p:nvPr/>
        </p:nvGrpSpPr>
        <p:grpSpPr>
          <a:xfrm>
            <a:off x="8165477" y="4259215"/>
            <a:ext cx="9093823" cy="1768571"/>
            <a:chOff x="0" y="0"/>
            <a:chExt cx="12125097" cy="2358095"/>
          </a:xfrm>
        </p:grpSpPr>
        <p:sp>
          <p:nvSpPr>
            <p:cNvPr id="16" name="TextBox 16"/>
            <p:cNvSpPr txBox="1"/>
            <p:nvPr/>
          </p:nvSpPr>
          <p:spPr>
            <a:xfrm>
              <a:off x="0" y="-28575"/>
              <a:ext cx="12125097"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Descriptive Research</a:t>
              </a:r>
            </a:p>
          </p:txBody>
        </p:sp>
        <p:sp>
          <p:nvSpPr>
            <p:cNvPr id="17" name="TextBox 17"/>
            <p:cNvSpPr txBox="1"/>
            <p:nvPr/>
          </p:nvSpPr>
          <p:spPr>
            <a:xfrm>
              <a:off x="0" y="891245"/>
              <a:ext cx="12125097" cy="1466850"/>
            </a:xfrm>
            <a:prstGeom prst="rect">
              <a:avLst/>
            </a:prstGeom>
          </p:spPr>
          <p:txBody>
            <a:bodyPr lIns="0" tIns="0" rIns="0" bIns="0" rtlCol="0" anchor="t">
              <a:spAutoFit/>
            </a:bodyPr>
            <a:lstStyle/>
            <a:p>
              <a:pPr>
                <a:lnSpc>
                  <a:spcPts val="4500"/>
                </a:lnSpc>
              </a:pPr>
              <a:r>
                <a:rPr lang="en-US" sz="3000" spc="30">
                  <a:solidFill>
                    <a:srgbClr val="FBFDF4"/>
                  </a:solidFill>
                  <a:latin typeface="Lato"/>
                </a:rPr>
                <a:t>Describes data collected</a:t>
              </a:r>
            </a:p>
            <a:p>
              <a:pPr marL="495300" lvl="1" indent="-247650">
                <a:lnSpc>
                  <a:spcPts val="4500"/>
                </a:lnSpc>
                <a:buFont typeface="Arial"/>
                <a:buChar char="•"/>
              </a:pPr>
              <a:r>
                <a:rPr lang="en-US" sz="3000" spc="30">
                  <a:solidFill>
                    <a:srgbClr val="FBFDF4"/>
                  </a:solidFill>
                  <a:latin typeface="Lato"/>
                </a:rPr>
                <a:t>Exec reports on crime in cities, marijuana opinions </a:t>
              </a:r>
            </a:p>
          </p:txBody>
        </p:sp>
      </p:grpSp>
      <p:grpSp>
        <p:nvGrpSpPr>
          <p:cNvPr id="18" name="Group 18"/>
          <p:cNvGrpSpPr/>
          <p:nvPr/>
        </p:nvGrpSpPr>
        <p:grpSpPr>
          <a:xfrm>
            <a:off x="8165477" y="7135272"/>
            <a:ext cx="9093823" cy="1730471"/>
            <a:chOff x="0" y="0"/>
            <a:chExt cx="12125097" cy="2307295"/>
          </a:xfrm>
        </p:grpSpPr>
        <p:sp>
          <p:nvSpPr>
            <p:cNvPr id="19" name="TextBox 19"/>
            <p:cNvSpPr txBox="1"/>
            <p:nvPr/>
          </p:nvSpPr>
          <p:spPr>
            <a:xfrm>
              <a:off x="0" y="-28575"/>
              <a:ext cx="12125097"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Explanatory Research</a:t>
              </a:r>
            </a:p>
          </p:txBody>
        </p:sp>
        <p:sp>
          <p:nvSpPr>
            <p:cNvPr id="20" name="TextBox 20"/>
            <p:cNvSpPr txBox="1"/>
            <p:nvPr/>
          </p:nvSpPr>
          <p:spPr>
            <a:xfrm>
              <a:off x="0" y="919820"/>
              <a:ext cx="12125097" cy="1387475"/>
            </a:xfrm>
            <a:prstGeom prst="rect">
              <a:avLst/>
            </a:prstGeom>
          </p:spPr>
          <p:txBody>
            <a:bodyPr lIns="0" tIns="0" rIns="0" bIns="0" rtlCol="0" anchor="t">
              <a:spAutoFit/>
            </a:bodyPr>
            <a:lstStyle/>
            <a:p>
              <a:pPr>
                <a:lnSpc>
                  <a:spcPts val="4200"/>
                </a:lnSpc>
              </a:pPr>
              <a:r>
                <a:rPr lang="en-US" sz="3000" spc="30">
                  <a:solidFill>
                    <a:srgbClr val="FBFDF4"/>
                  </a:solidFill>
                  <a:latin typeface="Lato"/>
                </a:rPr>
                <a:t>Explains </a:t>
              </a:r>
              <a:r>
                <a:rPr lang="en-US" sz="3000" spc="30">
                  <a:solidFill>
                    <a:srgbClr val="FBFDF4"/>
                  </a:solidFill>
                  <a:latin typeface="Lato Bold"/>
                </a:rPr>
                <a:t>why</a:t>
              </a:r>
              <a:r>
                <a:rPr lang="en-US" sz="3000" spc="30">
                  <a:solidFill>
                    <a:srgbClr val="FBFDF4"/>
                  </a:solidFill>
                  <a:latin typeface="Lato"/>
                </a:rPr>
                <a:t> a social phenomenon occur</a:t>
              </a:r>
              <a:r>
                <a:rPr lang="en-US" sz="3000">
                  <a:solidFill>
                    <a:srgbClr val="FBFDF4"/>
                  </a:solidFill>
                  <a:latin typeface="Lato"/>
                </a:rPr>
                <a:t>s, uses data</a:t>
              </a:r>
            </a:p>
            <a:p>
              <a:pPr marL="495300" lvl="1" indent="-247650">
                <a:lnSpc>
                  <a:spcPts val="4200"/>
                </a:lnSpc>
                <a:buFont typeface="Arial"/>
                <a:buChar char="•"/>
              </a:pPr>
              <a:r>
                <a:rPr lang="en-US" sz="3000">
                  <a:solidFill>
                    <a:srgbClr val="FBFDF4"/>
                  </a:solidFill>
                  <a:latin typeface="Lato"/>
                </a:rPr>
                <a:t>Journal articles, uses data &amp; theory</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rot="-5400000">
            <a:off x="11990589" y="4004552"/>
            <a:ext cx="10811317" cy="2277896"/>
          </a:xfrm>
          <a:prstGeom prst="rect">
            <a:avLst/>
          </a:prstGeom>
          <a:solidFill>
            <a:srgbClr val="C29A74">
              <a:alpha val="49803"/>
            </a:srgbClr>
          </a:solidFill>
        </p:spPr>
      </p:sp>
      <p:sp>
        <p:nvSpPr>
          <p:cNvPr id="3" name="TextBox 3"/>
          <p:cNvSpPr txBox="1"/>
          <p:nvPr/>
        </p:nvSpPr>
        <p:spPr>
          <a:xfrm>
            <a:off x="1028700" y="1257300"/>
            <a:ext cx="14132143" cy="1057275"/>
          </a:xfrm>
          <a:prstGeom prst="rect">
            <a:avLst/>
          </a:prstGeom>
        </p:spPr>
        <p:txBody>
          <a:bodyPr lIns="0" tIns="0" rIns="0" bIns="0" rtlCol="0" anchor="t">
            <a:spAutoFit/>
          </a:bodyPr>
          <a:lstStyle/>
          <a:p>
            <a:pPr>
              <a:lnSpc>
                <a:spcPts val="8400"/>
              </a:lnSpc>
            </a:pPr>
            <a:r>
              <a:rPr lang="en-US" sz="7000" spc="280">
                <a:solidFill>
                  <a:srgbClr val="C29A74"/>
                </a:solidFill>
                <a:latin typeface="Oswald"/>
              </a:rPr>
              <a:t>TYPES OF SOCIAL RESEARCH</a:t>
            </a:r>
          </a:p>
        </p:txBody>
      </p:sp>
      <p:grpSp>
        <p:nvGrpSpPr>
          <p:cNvPr id="4" name="Group 4"/>
          <p:cNvGrpSpPr/>
          <p:nvPr/>
        </p:nvGrpSpPr>
        <p:grpSpPr>
          <a:xfrm>
            <a:off x="120119" y="3750240"/>
            <a:ext cx="2199929" cy="2305050"/>
            <a:chOff x="0" y="0"/>
            <a:chExt cx="2933239" cy="3073400"/>
          </a:xfrm>
        </p:grpSpPr>
        <p:sp>
          <p:nvSpPr>
            <p:cNvPr id="5" name="AutoShape 5"/>
            <p:cNvSpPr/>
            <p:nvPr/>
          </p:nvSpPr>
          <p:spPr>
            <a:xfrm>
              <a:off x="0" y="0"/>
              <a:ext cx="2933239" cy="3073400"/>
            </a:xfrm>
            <a:prstGeom prst="rect">
              <a:avLst/>
            </a:prstGeom>
            <a:solidFill>
              <a:srgbClr val="C29A74">
                <a:alpha val="6666"/>
              </a:srgbClr>
            </a:solidFill>
          </p:spPr>
        </p:sp>
        <p:sp>
          <p:nvSpPr>
            <p:cNvPr id="6" name="TextBox 6"/>
            <p:cNvSpPr txBox="1"/>
            <p:nvPr/>
          </p:nvSpPr>
          <p:spPr>
            <a:xfrm>
              <a:off x="232092" y="1136650"/>
              <a:ext cx="2469054"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Interviews</a:t>
              </a:r>
            </a:p>
          </p:txBody>
        </p:sp>
      </p:grpSp>
      <p:grpSp>
        <p:nvGrpSpPr>
          <p:cNvPr id="7" name="Group 7"/>
          <p:cNvGrpSpPr/>
          <p:nvPr/>
        </p:nvGrpSpPr>
        <p:grpSpPr>
          <a:xfrm>
            <a:off x="2432492" y="3750240"/>
            <a:ext cx="2674942" cy="2305050"/>
            <a:chOff x="0" y="0"/>
            <a:chExt cx="3566590" cy="3073400"/>
          </a:xfrm>
        </p:grpSpPr>
        <p:sp>
          <p:nvSpPr>
            <p:cNvPr id="8" name="AutoShape 8"/>
            <p:cNvSpPr/>
            <p:nvPr/>
          </p:nvSpPr>
          <p:spPr>
            <a:xfrm>
              <a:off x="0" y="0"/>
              <a:ext cx="3566590" cy="3073400"/>
            </a:xfrm>
            <a:prstGeom prst="rect">
              <a:avLst/>
            </a:prstGeom>
            <a:solidFill>
              <a:srgbClr val="C29A74">
                <a:alpha val="6666"/>
              </a:srgbClr>
            </a:solidFill>
          </p:spPr>
        </p:sp>
        <p:sp>
          <p:nvSpPr>
            <p:cNvPr id="9" name="TextBox 9"/>
            <p:cNvSpPr txBox="1"/>
            <p:nvPr/>
          </p:nvSpPr>
          <p:spPr>
            <a:xfrm>
              <a:off x="282206" y="1136650"/>
              <a:ext cx="3002177"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Ethnography</a:t>
              </a:r>
            </a:p>
          </p:txBody>
        </p:sp>
      </p:grpSp>
      <p:grpSp>
        <p:nvGrpSpPr>
          <p:cNvPr id="10" name="Group 10"/>
          <p:cNvGrpSpPr/>
          <p:nvPr/>
        </p:nvGrpSpPr>
        <p:grpSpPr>
          <a:xfrm>
            <a:off x="5216423" y="3750240"/>
            <a:ext cx="2734319" cy="2305050"/>
            <a:chOff x="0" y="0"/>
            <a:chExt cx="3645759" cy="3073400"/>
          </a:xfrm>
        </p:grpSpPr>
        <p:sp>
          <p:nvSpPr>
            <p:cNvPr id="11" name="AutoShape 11"/>
            <p:cNvSpPr/>
            <p:nvPr/>
          </p:nvSpPr>
          <p:spPr>
            <a:xfrm>
              <a:off x="0" y="0"/>
              <a:ext cx="3645759" cy="3073400"/>
            </a:xfrm>
            <a:prstGeom prst="rect">
              <a:avLst/>
            </a:prstGeom>
            <a:solidFill>
              <a:srgbClr val="C29A74">
                <a:alpha val="6666"/>
              </a:srgbClr>
            </a:solidFill>
          </p:spPr>
        </p:sp>
        <p:sp>
          <p:nvSpPr>
            <p:cNvPr id="12" name="TextBox 12"/>
            <p:cNvSpPr txBox="1"/>
            <p:nvPr/>
          </p:nvSpPr>
          <p:spPr>
            <a:xfrm>
              <a:off x="288471" y="755650"/>
              <a:ext cx="306881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Participant</a:t>
              </a:r>
            </a:p>
            <a:p>
              <a:pPr algn="ctr">
                <a:lnSpc>
                  <a:spcPts val="4500"/>
                </a:lnSpc>
              </a:pPr>
              <a:r>
                <a:rPr lang="en-US" sz="3000" spc="30">
                  <a:solidFill>
                    <a:srgbClr val="C29A74"/>
                  </a:solidFill>
                  <a:latin typeface="Lato"/>
                </a:rPr>
                <a:t>Observation</a:t>
              </a:r>
            </a:p>
          </p:txBody>
        </p:sp>
      </p:grpSp>
      <p:grpSp>
        <p:nvGrpSpPr>
          <p:cNvPr id="13" name="Group 13"/>
          <p:cNvGrpSpPr/>
          <p:nvPr/>
        </p:nvGrpSpPr>
        <p:grpSpPr>
          <a:xfrm>
            <a:off x="8075221" y="3750240"/>
            <a:ext cx="2556189" cy="2305050"/>
            <a:chOff x="0" y="0"/>
            <a:chExt cx="3408252" cy="3073400"/>
          </a:xfrm>
        </p:grpSpPr>
        <p:sp>
          <p:nvSpPr>
            <p:cNvPr id="14" name="AutoShape 14"/>
            <p:cNvSpPr/>
            <p:nvPr/>
          </p:nvSpPr>
          <p:spPr>
            <a:xfrm>
              <a:off x="0" y="0"/>
              <a:ext cx="3408252" cy="3073400"/>
            </a:xfrm>
            <a:prstGeom prst="rect">
              <a:avLst/>
            </a:prstGeom>
            <a:solidFill>
              <a:srgbClr val="C29A74">
                <a:alpha val="6666"/>
              </a:srgbClr>
            </a:solidFill>
          </p:spPr>
        </p:sp>
        <p:sp>
          <p:nvSpPr>
            <p:cNvPr id="15" name="TextBox 15"/>
            <p:cNvSpPr txBox="1"/>
            <p:nvPr/>
          </p:nvSpPr>
          <p:spPr>
            <a:xfrm>
              <a:off x="269678" y="1136650"/>
              <a:ext cx="2868896"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Experiments</a:t>
              </a:r>
            </a:p>
          </p:txBody>
        </p:sp>
      </p:grpSp>
      <p:grpSp>
        <p:nvGrpSpPr>
          <p:cNvPr id="16" name="Group 16"/>
          <p:cNvGrpSpPr/>
          <p:nvPr/>
        </p:nvGrpSpPr>
        <p:grpSpPr>
          <a:xfrm>
            <a:off x="10731204" y="3750240"/>
            <a:ext cx="1903046" cy="2305050"/>
            <a:chOff x="0" y="0"/>
            <a:chExt cx="2537395" cy="3073400"/>
          </a:xfrm>
        </p:grpSpPr>
        <p:sp>
          <p:nvSpPr>
            <p:cNvPr id="17" name="AutoShape 17"/>
            <p:cNvSpPr/>
            <p:nvPr/>
          </p:nvSpPr>
          <p:spPr>
            <a:xfrm>
              <a:off x="0" y="0"/>
              <a:ext cx="2537395" cy="3073400"/>
            </a:xfrm>
            <a:prstGeom prst="rect">
              <a:avLst/>
            </a:prstGeom>
            <a:solidFill>
              <a:srgbClr val="C29A74">
                <a:alpha val="6666"/>
              </a:srgbClr>
            </a:solidFill>
          </p:spPr>
        </p:sp>
        <p:sp>
          <p:nvSpPr>
            <p:cNvPr id="18" name="TextBox 18"/>
            <p:cNvSpPr txBox="1"/>
            <p:nvPr/>
          </p:nvSpPr>
          <p:spPr>
            <a:xfrm>
              <a:off x="200771" y="1136650"/>
              <a:ext cx="2135852"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Surveys</a:t>
              </a:r>
            </a:p>
          </p:txBody>
        </p:sp>
      </p:grpSp>
      <p:sp>
        <p:nvSpPr>
          <p:cNvPr id="19" name="TextBox 19"/>
          <p:cNvSpPr txBox="1"/>
          <p:nvPr/>
        </p:nvSpPr>
        <p:spPr>
          <a:xfrm>
            <a:off x="5040248" y="2783428"/>
            <a:ext cx="6744548" cy="649577"/>
          </a:xfrm>
          <a:prstGeom prst="rect">
            <a:avLst/>
          </a:prstGeom>
        </p:spPr>
        <p:txBody>
          <a:bodyPr lIns="0" tIns="0" rIns="0" bIns="0" rtlCol="0" anchor="t">
            <a:spAutoFit/>
          </a:bodyPr>
          <a:lstStyle/>
          <a:p>
            <a:pPr algn="ctr">
              <a:lnSpc>
                <a:spcPts val="5399"/>
              </a:lnSpc>
            </a:pPr>
            <a:r>
              <a:rPr lang="en-US" sz="3599" spc="35">
                <a:solidFill>
                  <a:srgbClr val="C29A74"/>
                </a:solidFill>
                <a:latin typeface="Lato Bold Italics"/>
              </a:rPr>
              <a:t>Primary (Obtrusive) Observations</a:t>
            </a:r>
          </a:p>
        </p:txBody>
      </p:sp>
      <p:sp>
        <p:nvSpPr>
          <p:cNvPr id="20" name="TextBox 20"/>
          <p:cNvSpPr txBox="1"/>
          <p:nvPr/>
        </p:nvSpPr>
        <p:spPr>
          <a:xfrm>
            <a:off x="4334041" y="6733363"/>
            <a:ext cx="7521461" cy="649577"/>
          </a:xfrm>
          <a:prstGeom prst="rect">
            <a:avLst/>
          </a:prstGeom>
        </p:spPr>
        <p:txBody>
          <a:bodyPr lIns="0" tIns="0" rIns="0" bIns="0" rtlCol="0" anchor="t">
            <a:spAutoFit/>
          </a:bodyPr>
          <a:lstStyle/>
          <a:p>
            <a:pPr algn="ctr">
              <a:lnSpc>
                <a:spcPts val="5399"/>
              </a:lnSpc>
            </a:pPr>
            <a:r>
              <a:rPr lang="en-US" sz="3599" spc="35">
                <a:solidFill>
                  <a:srgbClr val="C29A74"/>
                </a:solidFill>
                <a:latin typeface="Lato Bold Italics"/>
              </a:rPr>
              <a:t>Secondary (Unobtrusive) Observations</a:t>
            </a:r>
          </a:p>
        </p:txBody>
      </p:sp>
      <p:grpSp>
        <p:nvGrpSpPr>
          <p:cNvPr id="21" name="Group 21"/>
          <p:cNvGrpSpPr/>
          <p:nvPr/>
        </p:nvGrpSpPr>
        <p:grpSpPr>
          <a:xfrm>
            <a:off x="3789887" y="7667234"/>
            <a:ext cx="2793696" cy="2305050"/>
            <a:chOff x="0" y="0"/>
            <a:chExt cx="3724927" cy="3073400"/>
          </a:xfrm>
        </p:grpSpPr>
        <p:sp>
          <p:nvSpPr>
            <p:cNvPr id="22" name="AutoShape 22"/>
            <p:cNvSpPr/>
            <p:nvPr/>
          </p:nvSpPr>
          <p:spPr>
            <a:xfrm>
              <a:off x="0" y="0"/>
              <a:ext cx="3724927" cy="3073400"/>
            </a:xfrm>
            <a:prstGeom prst="rect">
              <a:avLst/>
            </a:prstGeom>
            <a:solidFill>
              <a:srgbClr val="C29A74">
                <a:alpha val="6666"/>
              </a:srgbClr>
            </a:solidFill>
          </p:spPr>
        </p:sp>
        <p:sp>
          <p:nvSpPr>
            <p:cNvPr id="23" name="TextBox 23"/>
            <p:cNvSpPr txBox="1"/>
            <p:nvPr/>
          </p:nvSpPr>
          <p:spPr>
            <a:xfrm>
              <a:off x="294735" y="755650"/>
              <a:ext cx="313545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Secondary Data Analysis</a:t>
              </a:r>
            </a:p>
          </p:txBody>
        </p:sp>
      </p:grpSp>
      <p:grpSp>
        <p:nvGrpSpPr>
          <p:cNvPr id="24" name="Group 24"/>
          <p:cNvGrpSpPr/>
          <p:nvPr/>
        </p:nvGrpSpPr>
        <p:grpSpPr>
          <a:xfrm>
            <a:off x="7015674" y="7667234"/>
            <a:ext cx="2793696" cy="2305050"/>
            <a:chOff x="0" y="0"/>
            <a:chExt cx="3724927" cy="3073400"/>
          </a:xfrm>
        </p:grpSpPr>
        <p:sp>
          <p:nvSpPr>
            <p:cNvPr id="25" name="AutoShape 25"/>
            <p:cNvSpPr/>
            <p:nvPr/>
          </p:nvSpPr>
          <p:spPr>
            <a:xfrm>
              <a:off x="0" y="0"/>
              <a:ext cx="3724927" cy="3073400"/>
            </a:xfrm>
            <a:prstGeom prst="rect">
              <a:avLst/>
            </a:prstGeom>
            <a:solidFill>
              <a:srgbClr val="C29A74">
                <a:alpha val="6666"/>
              </a:srgbClr>
            </a:solidFill>
          </p:spPr>
        </p:sp>
        <p:sp>
          <p:nvSpPr>
            <p:cNvPr id="26" name="TextBox 26"/>
            <p:cNvSpPr txBox="1"/>
            <p:nvPr/>
          </p:nvSpPr>
          <p:spPr>
            <a:xfrm>
              <a:off x="294735" y="755650"/>
              <a:ext cx="313545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Content/Text</a:t>
              </a:r>
            </a:p>
            <a:p>
              <a:pPr algn="ctr">
                <a:lnSpc>
                  <a:spcPts val="4500"/>
                </a:lnSpc>
              </a:pPr>
              <a:r>
                <a:rPr lang="en-US" sz="3000" spc="30">
                  <a:solidFill>
                    <a:srgbClr val="C29A74"/>
                  </a:solidFill>
                  <a:latin typeface="Lato"/>
                </a:rPr>
                <a:t>Analysis</a:t>
              </a:r>
            </a:p>
          </p:txBody>
        </p:sp>
      </p:grpSp>
      <p:grpSp>
        <p:nvGrpSpPr>
          <p:cNvPr id="27" name="Group 27"/>
          <p:cNvGrpSpPr/>
          <p:nvPr/>
        </p:nvGrpSpPr>
        <p:grpSpPr>
          <a:xfrm>
            <a:off x="12753096" y="3750240"/>
            <a:ext cx="1784293" cy="2305050"/>
            <a:chOff x="0" y="0"/>
            <a:chExt cx="2379057" cy="3073400"/>
          </a:xfrm>
        </p:grpSpPr>
        <p:sp>
          <p:nvSpPr>
            <p:cNvPr id="28" name="AutoShape 28"/>
            <p:cNvSpPr/>
            <p:nvPr/>
          </p:nvSpPr>
          <p:spPr>
            <a:xfrm>
              <a:off x="0" y="0"/>
              <a:ext cx="2379057" cy="3073400"/>
            </a:xfrm>
            <a:prstGeom prst="rect">
              <a:avLst/>
            </a:prstGeom>
            <a:solidFill>
              <a:srgbClr val="C29A74">
                <a:alpha val="6666"/>
              </a:srgbClr>
            </a:solidFill>
          </p:spPr>
        </p:sp>
        <p:sp>
          <p:nvSpPr>
            <p:cNvPr id="29" name="TextBox 29"/>
            <p:cNvSpPr txBox="1"/>
            <p:nvPr/>
          </p:nvSpPr>
          <p:spPr>
            <a:xfrm>
              <a:off x="188243" y="755650"/>
              <a:ext cx="2002572"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Focus Groups</a:t>
              </a:r>
            </a:p>
          </p:txBody>
        </p:sp>
      </p:grpSp>
      <p:grpSp>
        <p:nvGrpSpPr>
          <p:cNvPr id="30" name="Group 30"/>
          <p:cNvGrpSpPr/>
          <p:nvPr/>
        </p:nvGrpSpPr>
        <p:grpSpPr>
          <a:xfrm>
            <a:off x="14680824" y="3750240"/>
            <a:ext cx="1487410" cy="2305050"/>
            <a:chOff x="0" y="0"/>
            <a:chExt cx="1983213" cy="3073400"/>
          </a:xfrm>
        </p:grpSpPr>
        <p:sp>
          <p:nvSpPr>
            <p:cNvPr id="31" name="AutoShape 31"/>
            <p:cNvSpPr/>
            <p:nvPr/>
          </p:nvSpPr>
          <p:spPr>
            <a:xfrm>
              <a:off x="0" y="0"/>
              <a:ext cx="1983213" cy="3073400"/>
            </a:xfrm>
            <a:prstGeom prst="rect">
              <a:avLst/>
            </a:prstGeom>
            <a:solidFill>
              <a:srgbClr val="C29A74">
                <a:alpha val="6666"/>
              </a:srgbClr>
            </a:solidFill>
          </p:spPr>
        </p:sp>
        <p:sp>
          <p:nvSpPr>
            <p:cNvPr id="32" name="TextBox 32"/>
            <p:cNvSpPr txBox="1"/>
            <p:nvPr/>
          </p:nvSpPr>
          <p:spPr>
            <a:xfrm>
              <a:off x="156922" y="755650"/>
              <a:ext cx="1669370"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Case Study</a:t>
              </a:r>
            </a:p>
          </p:txBody>
        </p:sp>
      </p:grpSp>
      <p:grpSp>
        <p:nvGrpSpPr>
          <p:cNvPr id="33" name="Group 33"/>
          <p:cNvGrpSpPr/>
          <p:nvPr/>
        </p:nvGrpSpPr>
        <p:grpSpPr>
          <a:xfrm>
            <a:off x="10255397" y="7667234"/>
            <a:ext cx="2854661" cy="2305050"/>
            <a:chOff x="0" y="0"/>
            <a:chExt cx="3806215" cy="3073400"/>
          </a:xfrm>
        </p:grpSpPr>
        <p:sp>
          <p:nvSpPr>
            <p:cNvPr id="34" name="AutoShape 34"/>
            <p:cNvSpPr/>
            <p:nvPr/>
          </p:nvSpPr>
          <p:spPr>
            <a:xfrm>
              <a:off x="0" y="0"/>
              <a:ext cx="3806215" cy="3073400"/>
            </a:xfrm>
            <a:prstGeom prst="rect">
              <a:avLst/>
            </a:prstGeom>
            <a:solidFill>
              <a:srgbClr val="C29A74">
                <a:alpha val="6666"/>
              </a:srgbClr>
            </a:solidFill>
          </p:spPr>
        </p:sp>
        <p:sp>
          <p:nvSpPr>
            <p:cNvPr id="35" name="TextBox 35"/>
            <p:cNvSpPr txBox="1"/>
            <p:nvPr/>
          </p:nvSpPr>
          <p:spPr>
            <a:xfrm>
              <a:off x="301167" y="755650"/>
              <a:ext cx="3203882"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Case Study (Historical)</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grpSp>
        <p:nvGrpSpPr>
          <p:cNvPr id="2" name="Group 2"/>
          <p:cNvGrpSpPr/>
          <p:nvPr/>
        </p:nvGrpSpPr>
        <p:grpSpPr>
          <a:xfrm>
            <a:off x="1675211" y="5143500"/>
            <a:ext cx="6964140" cy="1736813"/>
            <a:chOff x="0" y="0"/>
            <a:chExt cx="9285520" cy="2315751"/>
          </a:xfrm>
        </p:grpSpPr>
        <p:sp>
          <p:nvSpPr>
            <p:cNvPr id="3" name="TextBox 3"/>
            <p:cNvSpPr txBox="1"/>
            <p:nvPr/>
          </p:nvSpPr>
          <p:spPr>
            <a:xfrm>
              <a:off x="0" y="-38100"/>
              <a:ext cx="928552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QUALITATIVE DATA</a:t>
              </a:r>
            </a:p>
          </p:txBody>
        </p:sp>
        <p:sp>
          <p:nvSpPr>
            <p:cNvPr id="4" name="TextBox 4"/>
            <p:cNvSpPr txBox="1"/>
            <p:nvPr/>
          </p:nvSpPr>
          <p:spPr>
            <a:xfrm>
              <a:off x="0" y="928276"/>
              <a:ext cx="9285520" cy="1387475"/>
            </a:xfrm>
            <a:prstGeom prst="rect">
              <a:avLst/>
            </a:prstGeom>
          </p:spPr>
          <p:txBody>
            <a:bodyPr lIns="0" tIns="0" rIns="0" bIns="0" rtlCol="0" anchor="t">
              <a:spAutoFit/>
            </a:bodyPr>
            <a:lstStyle/>
            <a:p>
              <a:pPr>
                <a:lnSpc>
                  <a:spcPts val="4200"/>
                </a:lnSpc>
              </a:pPr>
              <a:r>
                <a:rPr lang="en-US" sz="3000" spc="30">
                  <a:solidFill>
                    <a:srgbClr val="C29A74"/>
                  </a:solidFill>
                  <a:latin typeface="Lato"/>
                </a:rPr>
                <a:t>non-numerical data (e.g. text, conversations</a:t>
              </a:r>
              <a:r>
                <a:rPr lang="en-US" sz="3000">
                  <a:solidFill>
                    <a:srgbClr val="C29A74"/>
                  </a:solidFill>
                  <a:latin typeface="Lato"/>
                </a:rPr>
                <a:t>, correspondence)</a:t>
              </a:r>
            </a:p>
          </p:txBody>
        </p:sp>
      </p:grpSp>
      <p:grpSp>
        <p:nvGrpSpPr>
          <p:cNvPr id="5" name="Group 5"/>
          <p:cNvGrpSpPr/>
          <p:nvPr/>
        </p:nvGrpSpPr>
        <p:grpSpPr>
          <a:xfrm>
            <a:off x="1028700" y="5284763"/>
            <a:ext cx="262303" cy="26230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29A74"/>
            </a:solidFill>
          </p:spPr>
        </p:sp>
      </p:grpSp>
      <p:grpSp>
        <p:nvGrpSpPr>
          <p:cNvPr id="7" name="Group 7"/>
          <p:cNvGrpSpPr/>
          <p:nvPr/>
        </p:nvGrpSpPr>
        <p:grpSpPr>
          <a:xfrm>
            <a:off x="10295160" y="5143500"/>
            <a:ext cx="6964140" cy="1774913"/>
            <a:chOff x="0" y="0"/>
            <a:chExt cx="9285520" cy="2366551"/>
          </a:xfrm>
        </p:grpSpPr>
        <p:sp>
          <p:nvSpPr>
            <p:cNvPr id="8" name="TextBox 8"/>
            <p:cNvSpPr txBox="1"/>
            <p:nvPr/>
          </p:nvSpPr>
          <p:spPr>
            <a:xfrm>
              <a:off x="0" y="-38100"/>
              <a:ext cx="928552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QUANTITATIVE DATA</a:t>
              </a:r>
            </a:p>
          </p:txBody>
        </p:sp>
        <p:sp>
          <p:nvSpPr>
            <p:cNvPr id="9" name="TextBox 9"/>
            <p:cNvSpPr txBox="1"/>
            <p:nvPr/>
          </p:nvSpPr>
          <p:spPr>
            <a:xfrm>
              <a:off x="0" y="899701"/>
              <a:ext cx="9285520" cy="1466850"/>
            </a:xfrm>
            <a:prstGeom prst="rect">
              <a:avLst/>
            </a:prstGeom>
          </p:spPr>
          <p:txBody>
            <a:bodyPr lIns="0" tIns="0" rIns="0" bIns="0" rtlCol="0" anchor="t">
              <a:spAutoFit/>
            </a:bodyPr>
            <a:lstStyle/>
            <a:p>
              <a:pPr>
                <a:lnSpc>
                  <a:spcPts val="4500"/>
                </a:lnSpc>
              </a:pPr>
              <a:r>
                <a:rPr lang="en-US" sz="3000" spc="30">
                  <a:solidFill>
                    <a:srgbClr val="C29A74"/>
                  </a:solidFill>
                  <a:latin typeface="Lato"/>
                </a:rPr>
                <a:t>numerical data (e.g. numbers used to represent some social phenomenon)</a:t>
              </a:r>
            </a:p>
          </p:txBody>
        </p:sp>
      </p:grpSp>
      <p:grpSp>
        <p:nvGrpSpPr>
          <p:cNvPr id="10" name="Group 10"/>
          <p:cNvGrpSpPr/>
          <p:nvPr/>
        </p:nvGrpSpPr>
        <p:grpSpPr>
          <a:xfrm>
            <a:off x="9648649" y="5284763"/>
            <a:ext cx="262303" cy="26230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29A74"/>
            </a:solidFill>
          </p:spPr>
        </p:sp>
      </p:grpSp>
      <p:grpSp>
        <p:nvGrpSpPr>
          <p:cNvPr id="12" name="Group 12"/>
          <p:cNvGrpSpPr/>
          <p:nvPr/>
        </p:nvGrpSpPr>
        <p:grpSpPr>
          <a:xfrm>
            <a:off x="1028700" y="1256880"/>
            <a:ext cx="17846877" cy="1593355"/>
            <a:chOff x="0" y="0"/>
            <a:chExt cx="23795836" cy="2124474"/>
          </a:xfrm>
        </p:grpSpPr>
        <p:sp>
          <p:nvSpPr>
            <p:cNvPr id="13" name="AutoShape 13"/>
            <p:cNvSpPr/>
            <p:nvPr/>
          </p:nvSpPr>
          <p:spPr>
            <a:xfrm>
              <a:off x="0" y="0"/>
              <a:ext cx="23795836" cy="2124474"/>
            </a:xfrm>
            <a:prstGeom prst="rect">
              <a:avLst/>
            </a:prstGeom>
            <a:solidFill>
              <a:srgbClr val="C29A74"/>
            </a:solidFill>
          </p:spPr>
        </p:sp>
        <p:sp>
          <p:nvSpPr>
            <p:cNvPr id="14" name="TextBox 1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a:solidFill>
                    <a:srgbClr val="FBFDF4"/>
                  </a:solidFill>
                  <a:latin typeface="Oswald"/>
                </a:rPr>
                <a:t>Types of Data (Observations)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rot="-5400000">
            <a:off x="11990589" y="4004552"/>
            <a:ext cx="10811317" cy="2277896"/>
          </a:xfrm>
          <a:prstGeom prst="rect">
            <a:avLst/>
          </a:prstGeom>
          <a:solidFill>
            <a:srgbClr val="C29A74">
              <a:alpha val="49803"/>
            </a:srgbClr>
          </a:solidFill>
        </p:spPr>
      </p:sp>
      <p:sp>
        <p:nvSpPr>
          <p:cNvPr id="3" name="TextBox 3"/>
          <p:cNvSpPr txBox="1"/>
          <p:nvPr/>
        </p:nvSpPr>
        <p:spPr>
          <a:xfrm>
            <a:off x="1028700" y="1257300"/>
            <a:ext cx="14132143" cy="1057275"/>
          </a:xfrm>
          <a:prstGeom prst="rect">
            <a:avLst/>
          </a:prstGeom>
        </p:spPr>
        <p:txBody>
          <a:bodyPr lIns="0" tIns="0" rIns="0" bIns="0" rtlCol="0" anchor="t">
            <a:spAutoFit/>
          </a:bodyPr>
          <a:lstStyle/>
          <a:p>
            <a:pPr>
              <a:lnSpc>
                <a:spcPts val="8400"/>
              </a:lnSpc>
            </a:pPr>
            <a:r>
              <a:rPr lang="en-US" sz="7000" spc="280">
                <a:solidFill>
                  <a:srgbClr val="C29A74"/>
                </a:solidFill>
                <a:latin typeface="Oswald"/>
              </a:rPr>
              <a:t>TYPES OF SOCIAL RESEARCH</a:t>
            </a:r>
          </a:p>
        </p:txBody>
      </p:sp>
      <p:grpSp>
        <p:nvGrpSpPr>
          <p:cNvPr id="4" name="Group 4"/>
          <p:cNvGrpSpPr/>
          <p:nvPr/>
        </p:nvGrpSpPr>
        <p:grpSpPr>
          <a:xfrm>
            <a:off x="475013" y="3750240"/>
            <a:ext cx="2199929" cy="2305050"/>
            <a:chOff x="0" y="0"/>
            <a:chExt cx="2933239" cy="3073400"/>
          </a:xfrm>
        </p:grpSpPr>
        <p:sp>
          <p:nvSpPr>
            <p:cNvPr id="5" name="AutoShape 5"/>
            <p:cNvSpPr/>
            <p:nvPr/>
          </p:nvSpPr>
          <p:spPr>
            <a:xfrm>
              <a:off x="0" y="0"/>
              <a:ext cx="2933239" cy="3073400"/>
            </a:xfrm>
            <a:prstGeom prst="rect">
              <a:avLst/>
            </a:prstGeom>
            <a:solidFill>
              <a:srgbClr val="C29A74">
                <a:alpha val="6666"/>
              </a:srgbClr>
            </a:solidFill>
          </p:spPr>
        </p:sp>
        <p:sp>
          <p:nvSpPr>
            <p:cNvPr id="6" name="TextBox 6"/>
            <p:cNvSpPr txBox="1"/>
            <p:nvPr/>
          </p:nvSpPr>
          <p:spPr>
            <a:xfrm>
              <a:off x="232092" y="1136650"/>
              <a:ext cx="2469054"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Interviews</a:t>
              </a:r>
            </a:p>
          </p:txBody>
        </p:sp>
      </p:grpSp>
      <p:grpSp>
        <p:nvGrpSpPr>
          <p:cNvPr id="7" name="Group 7"/>
          <p:cNvGrpSpPr/>
          <p:nvPr/>
        </p:nvGrpSpPr>
        <p:grpSpPr>
          <a:xfrm>
            <a:off x="2981726" y="3750240"/>
            <a:ext cx="2704631" cy="2305050"/>
            <a:chOff x="0" y="0"/>
            <a:chExt cx="3606174" cy="3073400"/>
          </a:xfrm>
        </p:grpSpPr>
        <p:sp>
          <p:nvSpPr>
            <p:cNvPr id="8" name="AutoShape 8"/>
            <p:cNvSpPr/>
            <p:nvPr/>
          </p:nvSpPr>
          <p:spPr>
            <a:xfrm>
              <a:off x="0" y="0"/>
              <a:ext cx="3606174" cy="3073400"/>
            </a:xfrm>
            <a:prstGeom prst="rect">
              <a:avLst/>
            </a:prstGeom>
            <a:solidFill>
              <a:srgbClr val="C29A74">
                <a:alpha val="6666"/>
              </a:srgbClr>
            </a:solidFill>
          </p:spPr>
        </p:sp>
        <p:sp>
          <p:nvSpPr>
            <p:cNvPr id="9" name="TextBox 9"/>
            <p:cNvSpPr txBox="1"/>
            <p:nvPr/>
          </p:nvSpPr>
          <p:spPr>
            <a:xfrm>
              <a:off x="285338" y="1136650"/>
              <a:ext cx="3035497"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Ethnography</a:t>
              </a:r>
            </a:p>
          </p:txBody>
        </p:sp>
      </p:grpSp>
      <p:grpSp>
        <p:nvGrpSpPr>
          <p:cNvPr id="10" name="Group 10"/>
          <p:cNvGrpSpPr/>
          <p:nvPr/>
        </p:nvGrpSpPr>
        <p:grpSpPr>
          <a:xfrm>
            <a:off x="6019962" y="3750240"/>
            <a:ext cx="2734319" cy="2305050"/>
            <a:chOff x="0" y="0"/>
            <a:chExt cx="3645759" cy="3073400"/>
          </a:xfrm>
        </p:grpSpPr>
        <p:sp>
          <p:nvSpPr>
            <p:cNvPr id="11" name="AutoShape 11"/>
            <p:cNvSpPr/>
            <p:nvPr/>
          </p:nvSpPr>
          <p:spPr>
            <a:xfrm>
              <a:off x="0" y="0"/>
              <a:ext cx="3645759" cy="3073400"/>
            </a:xfrm>
            <a:prstGeom prst="rect">
              <a:avLst/>
            </a:prstGeom>
            <a:solidFill>
              <a:srgbClr val="C29A74">
                <a:alpha val="6666"/>
              </a:srgbClr>
            </a:solidFill>
          </p:spPr>
        </p:sp>
        <p:sp>
          <p:nvSpPr>
            <p:cNvPr id="12" name="TextBox 12"/>
            <p:cNvSpPr txBox="1"/>
            <p:nvPr/>
          </p:nvSpPr>
          <p:spPr>
            <a:xfrm>
              <a:off x="288471" y="755650"/>
              <a:ext cx="306881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Participant</a:t>
              </a:r>
            </a:p>
            <a:p>
              <a:pPr algn="ctr">
                <a:lnSpc>
                  <a:spcPts val="4500"/>
                </a:lnSpc>
              </a:pPr>
              <a:r>
                <a:rPr lang="en-US" sz="3000" spc="30">
                  <a:solidFill>
                    <a:srgbClr val="C29A74"/>
                  </a:solidFill>
                  <a:latin typeface="Lato"/>
                </a:rPr>
                <a:t>Observation</a:t>
              </a:r>
            </a:p>
          </p:txBody>
        </p:sp>
      </p:grpSp>
      <p:grpSp>
        <p:nvGrpSpPr>
          <p:cNvPr id="13" name="Group 13"/>
          <p:cNvGrpSpPr/>
          <p:nvPr/>
        </p:nvGrpSpPr>
        <p:grpSpPr>
          <a:xfrm>
            <a:off x="1777852" y="7667234"/>
            <a:ext cx="2556189" cy="2305050"/>
            <a:chOff x="0" y="0"/>
            <a:chExt cx="3408252" cy="3073400"/>
          </a:xfrm>
        </p:grpSpPr>
        <p:sp>
          <p:nvSpPr>
            <p:cNvPr id="14" name="AutoShape 14"/>
            <p:cNvSpPr/>
            <p:nvPr/>
          </p:nvSpPr>
          <p:spPr>
            <a:xfrm>
              <a:off x="0" y="0"/>
              <a:ext cx="3408252" cy="3073400"/>
            </a:xfrm>
            <a:prstGeom prst="rect">
              <a:avLst/>
            </a:prstGeom>
            <a:solidFill>
              <a:srgbClr val="C29A74">
                <a:alpha val="6666"/>
              </a:srgbClr>
            </a:solidFill>
          </p:spPr>
        </p:sp>
        <p:sp>
          <p:nvSpPr>
            <p:cNvPr id="15" name="TextBox 15"/>
            <p:cNvSpPr txBox="1"/>
            <p:nvPr/>
          </p:nvSpPr>
          <p:spPr>
            <a:xfrm>
              <a:off x="269678" y="1136650"/>
              <a:ext cx="2868896"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Experiments</a:t>
              </a:r>
            </a:p>
          </p:txBody>
        </p:sp>
      </p:grpSp>
      <p:grpSp>
        <p:nvGrpSpPr>
          <p:cNvPr id="16" name="Group 16"/>
          <p:cNvGrpSpPr/>
          <p:nvPr/>
        </p:nvGrpSpPr>
        <p:grpSpPr>
          <a:xfrm>
            <a:off x="11784796" y="7667234"/>
            <a:ext cx="1903046" cy="2305050"/>
            <a:chOff x="0" y="0"/>
            <a:chExt cx="2537395" cy="3073400"/>
          </a:xfrm>
        </p:grpSpPr>
        <p:sp>
          <p:nvSpPr>
            <p:cNvPr id="17" name="AutoShape 17"/>
            <p:cNvSpPr/>
            <p:nvPr/>
          </p:nvSpPr>
          <p:spPr>
            <a:xfrm>
              <a:off x="0" y="0"/>
              <a:ext cx="2537395" cy="3073400"/>
            </a:xfrm>
            <a:prstGeom prst="rect">
              <a:avLst/>
            </a:prstGeom>
            <a:solidFill>
              <a:srgbClr val="C29A74">
                <a:alpha val="6666"/>
              </a:srgbClr>
            </a:solidFill>
          </p:spPr>
        </p:sp>
        <p:sp>
          <p:nvSpPr>
            <p:cNvPr id="18" name="TextBox 18"/>
            <p:cNvSpPr txBox="1"/>
            <p:nvPr/>
          </p:nvSpPr>
          <p:spPr>
            <a:xfrm>
              <a:off x="200771" y="1136650"/>
              <a:ext cx="2135852" cy="704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Surveys</a:t>
              </a:r>
            </a:p>
          </p:txBody>
        </p:sp>
      </p:grpSp>
      <p:sp>
        <p:nvSpPr>
          <p:cNvPr id="19" name="TextBox 19"/>
          <p:cNvSpPr txBox="1"/>
          <p:nvPr/>
        </p:nvSpPr>
        <p:spPr>
          <a:xfrm>
            <a:off x="5040248" y="2783428"/>
            <a:ext cx="6744548" cy="649577"/>
          </a:xfrm>
          <a:prstGeom prst="rect">
            <a:avLst/>
          </a:prstGeom>
        </p:spPr>
        <p:txBody>
          <a:bodyPr lIns="0" tIns="0" rIns="0" bIns="0" rtlCol="0" anchor="t">
            <a:spAutoFit/>
          </a:bodyPr>
          <a:lstStyle/>
          <a:p>
            <a:pPr algn="ctr">
              <a:lnSpc>
                <a:spcPts val="5399"/>
              </a:lnSpc>
            </a:pPr>
            <a:r>
              <a:rPr lang="en-US" sz="3599" spc="35">
                <a:solidFill>
                  <a:srgbClr val="C29A74"/>
                </a:solidFill>
                <a:latin typeface="Lato Bold Italics"/>
              </a:rPr>
              <a:t>Analysis of Qualitative  Data</a:t>
            </a:r>
          </a:p>
        </p:txBody>
      </p:sp>
      <p:sp>
        <p:nvSpPr>
          <p:cNvPr id="20" name="TextBox 20"/>
          <p:cNvSpPr txBox="1"/>
          <p:nvPr/>
        </p:nvSpPr>
        <p:spPr>
          <a:xfrm>
            <a:off x="4334041" y="6733363"/>
            <a:ext cx="7521461" cy="649577"/>
          </a:xfrm>
          <a:prstGeom prst="rect">
            <a:avLst/>
          </a:prstGeom>
        </p:spPr>
        <p:txBody>
          <a:bodyPr lIns="0" tIns="0" rIns="0" bIns="0" rtlCol="0" anchor="t">
            <a:spAutoFit/>
          </a:bodyPr>
          <a:lstStyle/>
          <a:p>
            <a:pPr algn="ctr">
              <a:lnSpc>
                <a:spcPts val="5399"/>
              </a:lnSpc>
            </a:pPr>
            <a:r>
              <a:rPr lang="en-US" sz="3599" spc="35">
                <a:solidFill>
                  <a:srgbClr val="C29A74"/>
                </a:solidFill>
                <a:latin typeface="Lato Bold Italics"/>
              </a:rPr>
              <a:t>Analysis of Quantitative Data</a:t>
            </a:r>
          </a:p>
        </p:txBody>
      </p:sp>
      <p:grpSp>
        <p:nvGrpSpPr>
          <p:cNvPr id="21" name="Group 21"/>
          <p:cNvGrpSpPr/>
          <p:nvPr/>
        </p:nvGrpSpPr>
        <p:grpSpPr>
          <a:xfrm>
            <a:off x="4874463" y="7667234"/>
            <a:ext cx="2793696" cy="2305050"/>
            <a:chOff x="0" y="0"/>
            <a:chExt cx="3724927" cy="3073400"/>
          </a:xfrm>
        </p:grpSpPr>
        <p:sp>
          <p:nvSpPr>
            <p:cNvPr id="22" name="AutoShape 22"/>
            <p:cNvSpPr/>
            <p:nvPr/>
          </p:nvSpPr>
          <p:spPr>
            <a:xfrm>
              <a:off x="0" y="0"/>
              <a:ext cx="3724927" cy="3073400"/>
            </a:xfrm>
            <a:prstGeom prst="rect">
              <a:avLst/>
            </a:prstGeom>
            <a:solidFill>
              <a:srgbClr val="C29A74">
                <a:alpha val="6666"/>
              </a:srgbClr>
            </a:solidFill>
          </p:spPr>
        </p:sp>
        <p:sp>
          <p:nvSpPr>
            <p:cNvPr id="23" name="TextBox 23"/>
            <p:cNvSpPr txBox="1"/>
            <p:nvPr/>
          </p:nvSpPr>
          <p:spPr>
            <a:xfrm>
              <a:off x="294735" y="755650"/>
              <a:ext cx="313545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Secondary Data Analysis</a:t>
              </a:r>
            </a:p>
          </p:txBody>
        </p:sp>
      </p:grpSp>
      <p:grpSp>
        <p:nvGrpSpPr>
          <p:cNvPr id="24" name="Group 24"/>
          <p:cNvGrpSpPr/>
          <p:nvPr/>
        </p:nvGrpSpPr>
        <p:grpSpPr>
          <a:xfrm>
            <a:off x="8412522" y="7667234"/>
            <a:ext cx="2793696" cy="2305050"/>
            <a:chOff x="0" y="0"/>
            <a:chExt cx="3724927" cy="3073400"/>
          </a:xfrm>
        </p:grpSpPr>
        <p:sp>
          <p:nvSpPr>
            <p:cNvPr id="25" name="AutoShape 25"/>
            <p:cNvSpPr/>
            <p:nvPr/>
          </p:nvSpPr>
          <p:spPr>
            <a:xfrm>
              <a:off x="0" y="0"/>
              <a:ext cx="3724927" cy="3073400"/>
            </a:xfrm>
            <a:prstGeom prst="rect">
              <a:avLst/>
            </a:prstGeom>
            <a:solidFill>
              <a:srgbClr val="C29A74">
                <a:alpha val="6666"/>
              </a:srgbClr>
            </a:solidFill>
          </p:spPr>
        </p:sp>
        <p:sp>
          <p:nvSpPr>
            <p:cNvPr id="26" name="TextBox 26"/>
            <p:cNvSpPr txBox="1"/>
            <p:nvPr/>
          </p:nvSpPr>
          <p:spPr>
            <a:xfrm>
              <a:off x="294735" y="755650"/>
              <a:ext cx="313545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Content/Text</a:t>
              </a:r>
            </a:p>
            <a:p>
              <a:pPr algn="ctr">
                <a:lnSpc>
                  <a:spcPts val="4500"/>
                </a:lnSpc>
              </a:pPr>
              <a:r>
                <a:rPr lang="en-US" sz="3000" spc="30">
                  <a:solidFill>
                    <a:srgbClr val="C29A74"/>
                  </a:solidFill>
                  <a:latin typeface="Lato"/>
                </a:rPr>
                <a:t>Analysis</a:t>
              </a:r>
            </a:p>
          </p:txBody>
        </p:sp>
      </p:grpSp>
      <p:grpSp>
        <p:nvGrpSpPr>
          <p:cNvPr id="27" name="Group 27"/>
          <p:cNvGrpSpPr/>
          <p:nvPr/>
        </p:nvGrpSpPr>
        <p:grpSpPr>
          <a:xfrm>
            <a:off x="9144000" y="3750240"/>
            <a:ext cx="1784293" cy="2305050"/>
            <a:chOff x="0" y="0"/>
            <a:chExt cx="2379057" cy="3073400"/>
          </a:xfrm>
        </p:grpSpPr>
        <p:sp>
          <p:nvSpPr>
            <p:cNvPr id="28" name="AutoShape 28"/>
            <p:cNvSpPr/>
            <p:nvPr/>
          </p:nvSpPr>
          <p:spPr>
            <a:xfrm>
              <a:off x="0" y="0"/>
              <a:ext cx="2379057" cy="3073400"/>
            </a:xfrm>
            <a:prstGeom prst="rect">
              <a:avLst/>
            </a:prstGeom>
            <a:solidFill>
              <a:srgbClr val="C29A74">
                <a:alpha val="6666"/>
              </a:srgbClr>
            </a:solidFill>
          </p:spPr>
        </p:sp>
        <p:sp>
          <p:nvSpPr>
            <p:cNvPr id="29" name="TextBox 29"/>
            <p:cNvSpPr txBox="1"/>
            <p:nvPr/>
          </p:nvSpPr>
          <p:spPr>
            <a:xfrm>
              <a:off x="188243" y="755650"/>
              <a:ext cx="2002572"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Focus Groups</a:t>
              </a:r>
            </a:p>
          </p:txBody>
        </p:sp>
      </p:grpSp>
      <p:grpSp>
        <p:nvGrpSpPr>
          <p:cNvPr id="30" name="Group 30"/>
          <p:cNvGrpSpPr/>
          <p:nvPr/>
        </p:nvGrpSpPr>
        <p:grpSpPr>
          <a:xfrm>
            <a:off x="11206217" y="3750240"/>
            <a:ext cx="2793696" cy="2305050"/>
            <a:chOff x="0" y="0"/>
            <a:chExt cx="3724927" cy="3073400"/>
          </a:xfrm>
        </p:grpSpPr>
        <p:sp>
          <p:nvSpPr>
            <p:cNvPr id="31" name="AutoShape 31"/>
            <p:cNvSpPr/>
            <p:nvPr/>
          </p:nvSpPr>
          <p:spPr>
            <a:xfrm>
              <a:off x="0" y="0"/>
              <a:ext cx="3724927" cy="3073400"/>
            </a:xfrm>
            <a:prstGeom prst="rect">
              <a:avLst/>
            </a:prstGeom>
            <a:solidFill>
              <a:srgbClr val="C29A74">
                <a:alpha val="6666"/>
              </a:srgbClr>
            </a:solidFill>
          </p:spPr>
        </p:sp>
        <p:sp>
          <p:nvSpPr>
            <p:cNvPr id="32" name="TextBox 32"/>
            <p:cNvSpPr txBox="1"/>
            <p:nvPr/>
          </p:nvSpPr>
          <p:spPr>
            <a:xfrm>
              <a:off x="294735" y="755650"/>
              <a:ext cx="3135458"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Content/Text</a:t>
              </a:r>
            </a:p>
            <a:p>
              <a:pPr algn="ctr">
                <a:lnSpc>
                  <a:spcPts val="4500"/>
                </a:lnSpc>
              </a:pPr>
              <a:r>
                <a:rPr lang="en-US" sz="3000" spc="30">
                  <a:solidFill>
                    <a:srgbClr val="C29A74"/>
                  </a:solidFill>
                  <a:latin typeface="Lato"/>
                </a:rPr>
                <a:t>Analysis</a:t>
              </a:r>
            </a:p>
          </p:txBody>
        </p:sp>
      </p:grpSp>
      <p:grpSp>
        <p:nvGrpSpPr>
          <p:cNvPr id="33" name="Group 33"/>
          <p:cNvGrpSpPr/>
          <p:nvPr/>
        </p:nvGrpSpPr>
        <p:grpSpPr>
          <a:xfrm>
            <a:off x="14417138" y="3750240"/>
            <a:ext cx="1487410" cy="2305050"/>
            <a:chOff x="0" y="0"/>
            <a:chExt cx="1983213" cy="3073400"/>
          </a:xfrm>
        </p:grpSpPr>
        <p:sp>
          <p:nvSpPr>
            <p:cNvPr id="34" name="AutoShape 34"/>
            <p:cNvSpPr/>
            <p:nvPr/>
          </p:nvSpPr>
          <p:spPr>
            <a:xfrm>
              <a:off x="0" y="0"/>
              <a:ext cx="1983213" cy="3073400"/>
            </a:xfrm>
            <a:prstGeom prst="rect">
              <a:avLst/>
            </a:prstGeom>
            <a:solidFill>
              <a:srgbClr val="C29A74">
                <a:alpha val="6666"/>
              </a:srgbClr>
            </a:solidFill>
          </p:spPr>
        </p:sp>
        <p:sp>
          <p:nvSpPr>
            <p:cNvPr id="35" name="TextBox 35"/>
            <p:cNvSpPr txBox="1"/>
            <p:nvPr/>
          </p:nvSpPr>
          <p:spPr>
            <a:xfrm>
              <a:off x="156922" y="755650"/>
              <a:ext cx="1669370" cy="1466850"/>
            </a:xfrm>
            <a:prstGeom prst="rect">
              <a:avLst/>
            </a:prstGeom>
          </p:spPr>
          <p:txBody>
            <a:bodyPr lIns="0" tIns="0" rIns="0" bIns="0" rtlCol="0" anchor="t">
              <a:spAutoFit/>
            </a:bodyPr>
            <a:lstStyle/>
            <a:p>
              <a:pPr algn="ctr">
                <a:lnSpc>
                  <a:spcPts val="4500"/>
                </a:lnSpc>
              </a:pPr>
              <a:r>
                <a:rPr lang="en-US" sz="3000" spc="30">
                  <a:solidFill>
                    <a:srgbClr val="C29A74"/>
                  </a:solidFill>
                  <a:latin typeface="Lato"/>
                </a:rPr>
                <a:t>Case Study</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rot="-5400000">
            <a:off x="11990589" y="4004552"/>
            <a:ext cx="10811317" cy="2277896"/>
          </a:xfrm>
          <a:prstGeom prst="rect">
            <a:avLst/>
          </a:prstGeom>
          <a:solidFill>
            <a:srgbClr val="C29A74">
              <a:alpha val="49803"/>
            </a:srgbClr>
          </a:solidFill>
        </p:spPr>
      </p:sp>
      <p:pic>
        <p:nvPicPr>
          <p:cNvPr id="3" name="Picture 3"/>
          <p:cNvPicPr>
            <a:picLocks noChangeAspect="1"/>
          </p:cNvPicPr>
          <p:nvPr/>
        </p:nvPicPr>
        <p:blipFill>
          <a:blip r:embed="rId3"/>
          <a:srcRect/>
          <a:stretch>
            <a:fillRect/>
          </a:stretch>
        </p:blipFill>
        <p:spPr>
          <a:xfrm>
            <a:off x="1870407" y="2314575"/>
            <a:ext cx="13084230" cy="7237215"/>
          </a:xfrm>
          <a:prstGeom prst="rect">
            <a:avLst/>
          </a:prstGeom>
        </p:spPr>
      </p:pic>
      <p:sp>
        <p:nvSpPr>
          <p:cNvPr id="4" name="TextBox 4"/>
          <p:cNvSpPr txBox="1"/>
          <p:nvPr/>
        </p:nvSpPr>
        <p:spPr>
          <a:xfrm>
            <a:off x="1028700" y="1362075"/>
            <a:ext cx="14132143" cy="847725"/>
          </a:xfrm>
          <a:prstGeom prst="rect">
            <a:avLst/>
          </a:prstGeom>
        </p:spPr>
        <p:txBody>
          <a:bodyPr lIns="0" tIns="0" rIns="0" bIns="0" rtlCol="0" anchor="t">
            <a:spAutoFit/>
          </a:bodyPr>
          <a:lstStyle/>
          <a:p>
            <a:pPr>
              <a:lnSpc>
                <a:spcPts val="6720"/>
              </a:lnSpc>
            </a:pPr>
            <a:r>
              <a:rPr lang="en-US" sz="5600" spc="224">
                <a:solidFill>
                  <a:srgbClr val="C29A74"/>
                </a:solidFill>
                <a:latin typeface="Oswald"/>
              </a:rPr>
              <a:t>BREAKDOWN OF TYPES OF SOCIAL RESEARCH</a:t>
            </a:r>
          </a:p>
        </p:txBody>
      </p:sp>
      <p:sp>
        <p:nvSpPr>
          <p:cNvPr id="5" name="TextBox 5"/>
          <p:cNvSpPr txBox="1"/>
          <p:nvPr/>
        </p:nvSpPr>
        <p:spPr>
          <a:xfrm>
            <a:off x="13474706" y="5866507"/>
            <a:ext cx="3372274" cy="384029"/>
          </a:xfrm>
          <a:prstGeom prst="rect">
            <a:avLst/>
          </a:prstGeom>
        </p:spPr>
        <p:txBody>
          <a:bodyPr lIns="0" tIns="0" rIns="0" bIns="0" rtlCol="0" anchor="t">
            <a:spAutoFit/>
          </a:bodyPr>
          <a:lstStyle/>
          <a:p>
            <a:pPr algn="ctr">
              <a:lnSpc>
                <a:spcPts val="3150"/>
              </a:lnSpc>
            </a:pPr>
            <a:r>
              <a:rPr lang="en-US" sz="2100" spc="21">
                <a:solidFill>
                  <a:srgbClr val="C29A74"/>
                </a:solidFill>
                <a:latin typeface="Lato Bold Italics"/>
              </a:rPr>
              <a:t>Qualitative</a:t>
            </a:r>
          </a:p>
        </p:txBody>
      </p:sp>
      <p:sp>
        <p:nvSpPr>
          <p:cNvPr id="6" name="TextBox 6"/>
          <p:cNvSpPr txBox="1"/>
          <p:nvPr/>
        </p:nvSpPr>
        <p:spPr>
          <a:xfrm>
            <a:off x="-188952" y="5866507"/>
            <a:ext cx="3372274" cy="384029"/>
          </a:xfrm>
          <a:prstGeom prst="rect">
            <a:avLst/>
          </a:prstGeom>
        </p:spPr>
        <p:txBody>
          <a:bodyPr lIns="0" tIns="0" rIns="0" bIns="0" rtlCol="0" anchor="t">
            <a:spAutoFit/>
          </a:bodyPr>
          <a:lstStyle/>
          <a:p>
            <a:pPr algn="ctr">
              <a:lnSpc>
                <a:spcPts val="3150"/>
              </a:lnSpc>
            </a:pPr>
            <a:r>
              <a:rPr lang="en-US" sz="2100" spc="21">
                <a:solidFill>
                  <a:srgbClr val="C29A74"/>
                </a:solidFill>
                <a:latin typeface="Lato Bold Italics"/>
              </a:rPr>
              <a:t>Quantitative</a:t>
            </a:r>
          </a:p>
        </p:txBody>
      </p:sp>
      <p:sp>
        <p:nvSpPr>
          <p:cNvPr id="7" name="TextBox 7"/>
          <p:cNvSpPr txBox="1"/>
          <p:nvPr/>
        </p:nvSpPr>
        <p:spPr>
          <a:xfrm>
            <a:off x="6726385" y="2914253"/>
            <a:ext cx="3372274" cy="384029"/>
          </a:xfrm>
          <a:prstGeom prst="rect">
            <a:avLst/>
          </a:prstGeom>
        </p:spPr>
        <p:txBody>
          <a:bodyPr lIns="0" tIns="0" rIns="0" bIns="0" rtlCol="0" anchor="t">
            <a:spAutoFit/>
          </a:bodyPr>
          <a:lstStyle/>
          <a:p>
            <a:pPr algn="ctr">
              <a:lnSpc>
                <a:spcPts val="3150"/>
              </a:lnSpc>
            </a:pPr>
            <a:r>
              <a:rPr lang="en-US" sz="2100" spc="21">
                <a:solidFill>
                  <a:srgbClr val="C29A74"/>
                </a:solidFill>
                <a:latin typeface="Lato Bold Italics"/>
              </a:rPr>
              <a:t>Obtrusive</a:t>
            </a:r>
          </a:p>
        </p:txBody>
      </p:sp>
      <p:sp>
        <p:nvSpPr>
          <p:cNvPr id="8" name="TextBox 8"/>
          <p:cNvSpPr txBox="1"/>
          <p:nvPr/>
        </p:nvSpPr>
        <p:spPr>
          <a:xfrm>
            <a:off x="6726385" y="8874271"/>
            <a:ext cx="3372274" cy="384029"/>
          </a:xfrm>
          <a:prstGeom prst="rect">
            <a:avLst/>
          </a:prstGeom>
        </p:spPr>
        <p:txBody>
          <a:bodyPr lIns="0" tIns="0" rIns="0" bIns="0" rtlCol="0" anchor="t">
            <a:spAutoFit/>
          </a:bodyPr>
          <a:lstStyle/>
          <a:p>
            <a:pPr algn="ctr">
              <a:lnSpc>
                <a:spcPts val="3150"/>
              </a:lnSpc>
            </a:pPr>
            <a:r>
              <a:rPr lang="en-US" sz="2100" spc="21">
                <a:solidFill>
                  <a:srgbClr val="C29A74"/>
                </a:solidFill>
                <a:latin typeface="Lato Bold Italics"/>
              </a:rPr>
              <a:t>Unobtrusive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grpSp>
        <p:nvGrpSpPr>
          <p:cNvPr id="2" name="Group 2"/>
          <p:cNvGrpSpPr/>
          <p:nvPr/>
        </p:nvGrpSpPr>
        <p:grpSpPr>
          <a:xfrm>
            <a:off x="1675211" y="5143500"/>
            <a:ext cx="6964140" cy="2270213"/>
            <a:chOff x="0" y="0"/>
            <a:chExt cx="9285520" cy="3026951"/>
          </a:xfrm>
        </p:grpSpPr>
        <p:sp>
          <p:nvSpPr>
            <p:cNvPr id="3" name="TextBox 3"/>
            <p:cNvSpPr txBox="1"/>
            <p:nvPr/>
          </p:nvSpPr>
          <p:spPr>
            <a:xfrm>
              <a:off x="0" y="-38100"/>
              <a:ext cx="928552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QUALITATIVE ANALYSIS</a:t>
              </a:r>
            </a:p>
          </p:txBody>
        </p:sp>
        <p:sp>
          <p:nvSpPr>
            <p:cNvPr id="4" name="TextBox 4"/>
            <p:cNvSpPr txBox="1"/>
            <p:nvPr/>
          </p:nvSpPr>
          <p:spPr>
            <a:xfrm>
              <a:off x="0" y="928276"/>
              <a:ext cx="9285520" cy="2098675"/>
            </a:xfrm>
            <a:prstGeom prst="rect">
              <a:avLst/>
            </a:prstGeom>
          </p:spPr>
          <p:txBody>
            <a:bodyPr lIns="0" tIns="0" rIns="0" bIns="0" rtlCol="0" anchor="t">
              <a:spAutoFit/>
            </a:bodyPr>
            <a:lstStyle/>
            <a:p>
              <a:pPr>
                <a:lnSpc>
                  <a:spcPts val="4200"/>
                </a:lnSpc>
              </a:pPr>
              <a:r>
                <a:rPr lang="en-US" sz="3000" spc="30">
                  <a:solidFill>
                    <a:srgbClr val="C29A74"/>
                  </a:solidFill>
                  <a:latin typeface="Lato"/>
                </a:rPr>
                <a:t>s</a:t>
              </a:r>
              <a:r>
                <a:rPr lang="en-US" sz="3000">
                  <a:solidFill>
                    <a:srgbClr val="C29A74"/>
                  </a:solidFill>
                  <a:latin typeface="Lato"/>
                </a:rPr>
                <a:t>earch for meanings, search for patterns, themes, experiences, beliefs, attitudes amongst text data</a:t>
              </a:r>
            </a:p>
          </p:txBody>
        </p:sp>
      </p:grpSp>
      <p:grpSp>
        <p:nvGrpSpPr>
          <p:cNvPr id="5" name="Group 5"/>
          <p:cNvGrpSpPr/>
          <p:nvPr/>
        </p:nvGrpSpPr>
        <p:grpSpPr>
          <a:xfrm>
            <a:off x="1028700" y="5284763"/>
            <a:ext cx="262303" cy="26230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29A74"/>
            </a:solidFill>
          </p:spPr>
        </p:sp>
      </p:grpSp>
      <p:grpSp>
        <p:nvGrpSpPr>
          <p:cNvPr id="7" name="Group 7"/>
          <p:cNvGrpSpPr/>
          <p:nvPr/>
        </p:nvGrpSpPr>
        <p:grpSpPr>
          <a:xfrm>
            <a:off x="10295160" y="5143500"/>
            <a:ext cx="6964140" cy="2346413"/>
            <a:chOff x="0" y="0"/>
            <a:chExt cx="9285520" cy="3128551"/>
          </a:xfrm>
        </p:grpSpPr>
        <p:sp>
          <p:nvSpPr>
            <p:cNvPr id="8" name="TextBox 8"/>
            <p:cNvSpPr txBox="1"/>
            <p:nvPr/>
          </p:nvSpPr>
          <p:spPr>
            <a:xfrm>
              <a:off x="0" y="-38100"/>
              <a:ext cx="9285520" cy="764540"/>
            </a:xfrm>
            <a:prstGeom prst="rect">
              <a:avLst/>
            </a:prstGeom>
          </p:spPr>
          <p:txBody>
            <a:bodyPr lIns="0" tIns="0" rIns="0" bIns="0" rtlCol="0" anchor="t">
              <a:spAutoFit/>
            </a:bodyPr>
            <a:lstStyle/>
            <a:p>
              <a:pPr>
                <a:lnSpc>
                  <a:spcPts val="4680"/>
                </a:lnSpc>
              </a:pPr>
              <a:r>
                <a:rPr lang="en-US" sz="3600" spc="288">
                  <a:solidFill>
                    <a:srgbClr val="C29A74"/>
                  </a:solidFill>
                  <a:latin typeface="Oswald"/>
                </a:rPr>
                <a:t>QUANTITATIVE ANALYSIS</a:t>
              </a:r>
            </a:p>
          </p:txBody>
        </p:sp>
        <p:sp>
          <p:nvSpPr>
            <p:cNvPr id="9" name="TextBox 9"/>
            <p:cNvSpPr txBox="1"/>
            <p:nvPr/>
          </p:nvSpPr>
          <p:spPr>
            <a:xfrm>
              <a:off x="0" y="899701"/>
              <a:ext cx="9285520" cy="2228850"/>
            </a:xfrm>
            <a:prstGeom prst="rect">
              <a:avLst/>
            </a:prstGeom>
          </p:spPr>
          <p:txBody>
            <a:bodyPr lIns="0" tIns="0" rIns="0" bIns="0" rtlCol="0" anchor="t">
              <a:spAutoFit/>
            </a:bodyPr>
            <a:lstStyle/>
            <a:p>
              <a:pPr>
                <a:lnSpc>
                  <a:spcPts val="4500"/>
                </a:lnSpc>
              </a:pPr>
              <a:r>
                <a:rPr lang="en-US" sz="3000" spc="30">
                  <a:solidFill>
                    <a:srgbClr val="C29A74"/>
                  </a:solidFill>
                  <a:latin typeface="Lato"/>
                </a:rPr>
                <a:t>search for statistical associations between numerically-measured variables</a:t>
              </a:r>
            </a:p>
          </p:txBody>
        </p:sp>
      </p:grpSp>
      <p:grpSp>
        <p:nvGrpSpPr>
          <p:cNvPr id="10" name="Group 10"/>
          <p:cNvGrpSpPr/>
          <p:nvPr/>
        </p:nvGrpSpPr>
        <p:grpSpPr>
          <a:xfrm>
            <a:off x="9648649" y="5284763"/>
            <a:ext cx="262303" cy="26230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29A74"/>
            </a:solidFill>
          </p:spPr>
        </p:sp>
      </p:grpSp>
      <p:grpSp>
        <p:nvGrpSpPr>
          <p:cNvPr id="12" name="Group 12"/>
          <p:cNvGrpSpPr/>
          <p:nvPr/>
        </p:nvGrpSpPr>
        <p:grpSpPr>
          <a:xfrm>
            <a:off x="1028700" y="1256880"/>
            <a:ext cx="17846877" cy="1593355"/>
            <a:chOff x="0" y="0"/>
            <a:chExt cx="23795836" cy="2124474"/>
          </a:xfrm>
        </p:grpSpPr>
        <p:sp>
          <p:nvSpPr>
            <p:cNvPr id="13" name="AutoShape 13"/>
            <p:cNvSpPr/>
            <p:nvPr/>
          </p:nvSpPr>
          <p:spPr>
            <a:xfrm>
              <a:off x="0" y="0"/>
              <a:ext cx="23795836" cy="2124474"/>
            </a:xfrm>
            <a:prstGeom prst="rect">
              <a:avLst/>
            </a:prstGeom>
            <a:solidFill>
              <a:srgbClr val="C29A74"/>
            </a:solidFill>
          </p:spPr>
        </p:sp>
        <p:sp>
          <p:nvSpPr>
            <p:cNvPr id="14" name="TextBox 14"/>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a:solidFill>
                    <a:srgbClr val="FBFDF4"/>
                  </a:solidFill>
                  <a:latin typeface="Oswald"/>
                </a:rPr>
                <a:t>Types of Analysis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473842" y="1266275"/>
            <a:ext cx="13340316" cy="2658197"/>
            <a:chOff x="0" y="0"/>
            <a:chExt cx="17787088" cy="3544263"/>
          </a:xfrm>
        </p:grpSpPr>
        <p:sp>
          <p:nvSpPr>
            <p:cNvPr id="3" name="AutoShape 3"/>
            <p:cNvSpPr/>
            <p:nvPr/>
          </p:nvSpPr>
          <p:spPr>
            <a:xfrm>
              <a:off x="0" y="0"/>
              <a:ext cx="17787088" cy="3544263"/>
            </a:xfrm>
            <a:prstGeom prst="rect">
              <a:avLst/>
            </a:prstGeom>
            <a:solidFill>
              <a:srgbClr val="FBFDF4"/>
            </a:solidFill>
          </p:spPr>
        </p:sp>
        <p:sp>
          <p:nvSpPr>
            <p:cNvPr id="4" name="TextBox 4"/>
            <p:cNvSpPr txBox="1"/>
            <p:nvPr/>
          </p:nvSpPr>
          <p:spPr>
            <a:xfrm>
              <a:off x="718087" y="1017203"/>
              <a:ext cx="16215568" cy="1409700"/>
            </a:xfrm>
            <a:prstGeom prst="rect">
              <a:avLst/>
            </a:prstGeom>
          </p:spPr>
          <p:txBody>
            <a:bodyPr lIns="0" tIns="0" rIns="0" bIns="0" rtlCol="0" anchor="t">
              <a:spAutoFit/>
            </a:bodyPr>
            <a:lstStyle/>
            <a:p>
              <a:pPr algn="ctr">
                <a:lnSpc>
                  <a:spcPts val="8400"/>
                </a:lnSpc>
              </a:pPr>
              <a:r>
                <a:rPr lang="en-US" sz="7000" spc="280">
                  <a:solidFill>
                    <a:srgbClr val="C29A74"/>
                  </a:solidFill>
                  <a:latin typeface="Oswald"/>
                </a:rPr>
                <a:t>OBSERVATION</a:t>
              </a:r>
            </a:p>
          </p:txBody>
        </p:sp>
      </p:grpSp>
      <p:grpSp>
        <p:nvGrpSpPr>
          <p:cNvPr id="5" name="Group 5"/>
          <p:cNvGrpSpPr/>
          <p:nvPr/>
        </p:nvGrpSpPr>
        <p:grpSpPr>
          <a:xfrm>
            <a:off x="2473842" y="6362528"/>
            <a:ext cx="13340316" cy="2658197"/>
            <a:chOff x="0" y="0"/>
            <a:chExt cx="17787088" cy="3544263"/>
          </a:xfrm>
        </p:grpSpPr>
        <p:sp>
          <p:nvSpPr>
            <p:cNvPr id="6" name="AutoShape 6"/>
            <p:cNvSpPr/>
            <p:nvPr/>
          </p:nvSpPr>
          <p:spPr>
            <a:xfrm>
              <a:off x="0" y="0"/>
              <a:ext cx="17787088" cy="3544263"/>
            </a:xfrm>
            <a:prstGeom prst="rect">
              <a:avLst/>
            </a:prstGeom>
            <a:solidFill>
              <a:srgbClr val="FBFDF4"/>
            </a:solidFill>
          </p:spPr>
        </p:sp>
        <p:sp>
          <p:nvSpPr>
            <p:cNvPr id="7" name="TextBox 7"/>
            <p:cNvSpPr txBox="1"/>
            <p:nvPr/>
          </p:nvSpPr>
          <p:spPr>
            <a:xfrm>
              <a:off x="785760" y="1067281"/>
              <a:ext cx="16215568" cy="1409700"/>
            </a:xfrm>
            <a:prstGeom prst="rect">
              <a:avLst/>
            </a:prstGeom>
          </p:spPr>
          <p:txBody>
            <a:bodyPr lIns="0" tIns="0" rIns="0" bIns="0" rtlCol="0" anchor="t">
              <a:spAutoFit/>
            </a:bodyPr>
            <a:lstStyle/>
            <a:p>
              <a:pPr algn="ctr">
                <a:lnSpc>
                  <a:spcPts val="8400"/>
                </a:lnSpc>
              </a:pPr>
              <a:r>
                <a:rPr lang="en-US" sz="7000" spc="280">
                  <a:solidFill>
                    <a:srgbClr val="C29A74"/>
                  </a:solidFill>
                  <a:latin typeface="Oswald"/>
                </a:rPr>
                <a:t>EXPLANATION</a:t>
              </a:r>
            </a:p>
          </p:txBody>
        </p:sp>
      </p:grpSp>
      <p:pic>
        <p:nvPicPr>
          <p:cNvPr id="8" name="Picture 8"/>
          <p:cNvPicPr>
            <a:picLocks noChangeAspect="1"/>
          </p:cNvPicPr>
          <p:nvPr/>
        </p:nvPicPr>
        <p:blipFill>
          <a:blip r:embed="rId3"/>
          <a:srcRect/>
          <a:stretch>
            <a:fillRect/>
          </a:stretch>
        </p:blipFill>
        <p:spPr>
          <a:xfrm>
            <a:off x="8282246" y="4281746"/>
            <a:ext cx="1723507" cy="17235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29A74"/>
        </a:solidFill>
        <a:effectLst/>
      </p:bgPr>
    </p:bg>
    <p:spTree>
      <p:nvGrpSpPr>
        <p:cNvPr id="1" name=""/>
        <p:cNvGrpSpPr/>
        <p:nvPr/>
      </p:nvGrpSpPr>
      <p:grpSpPr>
        <a:xfrm>
          <a:off x="0" y="0"/>
          <a:ext cx="0" cy="0"/>
          <a:chOff x="0" y="0"/>
          <a:chExt cx="0" cy="0"/>
        </a:xfrm>
      </p:grpSpPr>
      <p:grpSp>
        <p:nvGrpSpPr>
          <p:cNvPr id="2" name="Group 2"/>
          <p:cNvGrpSpPr/>
          <p:nvPr/>
        </p:nvGrpSpPr>
        <p:grpSpPr>
          <a:xfrm>
            <a:off x="3357456" y="4270762"/>
            <a:ext cx="5168839" cy="5469285"/>
            <a:chOff x="0" y="0"/>
            <a:chExt cx="4730330" cy="5005287"/>
          </a:xfrm>
        </p:grpSpPr>
        <p:sp>
          <p:nvSpPr>
            <p:cNvPr id="3" name="Freeform 3"/>
            <p:cNvSpPr/>
            <p:nvPr/>
          </p:nvSpPr>
          <p:spPr>
            <a:xfrm>
              <a:off x="0" y="0"/>
              <a:ext cx="4730329" cy="5005287"/>
            </a:xfrm>
            <a:custGeom>
              <a:avLst/>
              <a:gdLst/>
              <a:ahLst/>
              <a:cxnLst/>
              <a:rect l="l" t="t" r="r" b="b"/>
              <a:pathLst>
                <a:path w="4730329" h="5005287">
                  <a:moveTo>
                    <a:pt x="0" y="0"/>
                  </a:moveTo>
                  <a:lnTo>
                    <a:pt x="0" y="5005287"/>
                  </a:lnTo>
                  <a:lnTo>
                    <a:pt x="4730329" y="5005287"/>
                  </a:lnTo>
                  <a:lnTo>
                    <a:pt x="4730329" y="0"/>
                  </a:lnTo>
                  <a:lnTo>
                    <a:pt x="0" y="0"/>
                  </a:lnTo>
                  <a:close/>
                  <a:moveTo>
                    <a:pt x="4669370" y="4944326"/>
                  </a:moveTo>
                  <a:lnTo>
                    <a:pt x="59690" y="4944326"/>
                  </a:lnTo>
                  <a:lnTo>
                    <a:pt x="59690" y="59690"/>
                  </a:lnTo>
                  <a:lnTo>
                    <a:pt x="4669370" y="59690"/>
                  </a:lnTo>
                  <a:lnTo>
                    <a:pt x="4669370" y="4944326"/>
                  </a:lnTo>
                  <a:close/>
                </a:path>
              </a:pathLst>
            </a:custGeom>
            <a:solidFill>
              <a:srgbClr val="532E1D">
                <a:alpha val="29803"/>
              </a:srgbClr>
            </a:solidFill>
          </p:spPr>
        </p:sp>
      </p:grpSp>
      <p:grpSp>
        <p:nvGrpSpPr>
          <p:cNvPr id="4" name="Group 4"/>
          <p:cNvGrpSpPr/>
          <p:nvPr/>
        </p:nvGrpSpPr>
        <p:grpSpPr>
          <a:xfrm>
            <a:off x="3766759" y="4827574"/>
            <a:ext cx="4529518" cy="4307516"/>
            <a:chOff x="0" y="0"/>
            <a:chExt cx="6039358" cy="5743355"/>
          </a:xfrm>
        </p:grpSpPr>
        <p:sp>
          <p:nvSpPr>
            <p:cNvPr id="5" name="TextBox 5"/>
            <p:cNvSpPr txBox="1"/>
            <p:nvPr/>
          </p:nvSpPr>
          <p:spPr>
            <a:xfrm>
              <a:off x="0" y="-28575"/>
              <a:ext cx="6039358"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Observations</a:t>
              </a:r>
            </a:p>
          </p:txBody>
        </p:sp>
        <p:sp>
          <p:nvSpPr>
            <p:cNvPr id="6" name="TextBox 6"/>
            <p:cNvSpPr txBox="1"/>
            <p:nvPr/>
          </p:nvSpPr>
          <p:spPr>
            <a:xfrm>
              <a:off x="0" y="1166910"/>
              <a:ext cx="6039358" cy="4576445"/>
            </a:xfrm>
            <a:prstGeom prst="rect">
              <a:avLst/>
            </a:prstGeom>
          </p:spPr>
          <p:txBody>
            <a:bodyPr lIns="0" tIns="0" rIns="0" bIns="0" rtlCol="0" anchor="t">
              <a:spAutoFit/>
            </a:bodyPr>
            <a:lstStyle/>
            <a:p>
              <a:pPr>
                <a:lnSpc>
                  <a:spcPts val="3900"/>
                </a:lnSpc>
              </a:pPr>
              <a:r>
                <a:rPr lang="en-US" sz="2600" spc="26">
                  <a:solidFill>
                    <a:srgbClr val="FBFDF4"/>
                  </a:solidFill>
                  <a:latin typeface="Lato Bold"/>
                </a:rPr>
                <a:t>Direct:</a:t>
              </a:r>
            </a:p>
            <a:p>
              <a:pPr>
                <a:lnSpc>
                  <a:spcPts val="3900"/>
                </a:lnSpc>
              </a:pPr>
              <a:r>
                <a:rPr lang="en-US" sz="2600" spc="26">
                  <a:solidFill>
                    <a:srgbClr val="FBFDF4"/>
                  </a:solidFill>
                  <a:latin typeface="Lato"/>
                </a:rPr>
                <a:t>You conduct observations of society</a:t>
              </a:r>
            </a:p>
            <a:p>
              <a:pPr>
                <a:lnSpc>
                  <a:spcPts val="3900"/>
                </a:lnSpc>
              </a:pPr>
              <a:endParaRPr lang="en-US" sz="2600" spc="26">
                <a:solidFill>
                  <a:srgbClr val="FBFDF4"/>
                </a:solidFill>
                <a:latin typeface="Lato"/>
              </a:endParaRPr>
            </a:p>
            <a:p>
              <a:pPr>
                <a:lnSpc>
                  <a:spcPts val="3900"/>
                </a:lnSpc>
              </a:pPr>
              <a:r>
                <a:rPr lang="en-US" sz="2600" spc="26">
                  <a:solidFill>
                    <a:srgbClr val="FBFDF4"/>
                  </a:solidFill>
                  <a:latin typeface="Lato Bold"/>
                </a:rPr>
                <a:t>Indirect:</a:t>
              </a:r>
            </a:p>
            <a:p>
              <a:pPr>
                <a:lnSpc>
                  <a:spcPts val="3900"/>
                </a:lnSpc>
              </a:pPr>
              <a:r>
                <a:rPr lang="en-US" sz="2600" spc="26">
                  <a:solidFill>
                    <a:srgbClr val="FBFDF4"/>
                  </a:solidFill>
                  <a:latin typeface="Lato"/>
                </a:rPr>
                <a:t>Others conduct observations of society </a:t>
              </a:r>
            </a:p>
          </p:txBody>
        </p:sp>
      </p:grpSp>
      <p:grpSp>
        <p:nvGrpSpPr>
          <p:cNvPr id="7" name="Group 7"/>
          <p:cNvGrpSpPr/>
          <p:nvPr/>
        </p:nvGrpSpPr>
        <p:grpSpPr>
          <a:xfrm>
            <a:off x="1028700" y="1256880"/>
            <a:ext cx="17846877" cy="1593355"/>
            <a:chOff x="0" y="0"/>
            <a:chExt cx="23795836" cy="2124474"/>
          </a:xfrm>
        </p:grpSpPr>
        <p:sp>
          <p:nvSpPr>
            <p:cNvPr id="8" name="AutoShape 8"/>
            <p:cNvSpPr/>
            <p:nvPr/>
          </p:nvSpPr>
          <p:spPr>
            <a:xfrm>
              <a:off x="0" y="0"/>
              <a:ext cx="23795836" cy="2124474"/>
            </a:xfrm>
            <a:prstGeom prst="rect">
              <a:avLst/>
            </a:prstGeom>
            <a:solidFill>
              <a:srgbClr val="FBFDF4"/>
            </a:solidFill>
          </p:spPr>
        </p:sp>
        <p:sp>
          <p:nvSpPr>
            <p:cNvPr id="9" name="TextBox 9"/>
            <p:cNvSpPr txBox="1"/>
            <p:nvPr/>
          </p:nvSpPr>
          <p:spPr>
            <a:xfrm>
              <a:off x="785954" y="316206"/>
              <a:ext cx="19807168" cy="1304925"/>
            </a:xfrm>
            <a:prstGeom prst="rect">
              <a:avLst/>
            </a:prstGeom>
          </p:spPr>
          <p:txBody>
            <a:bodyPr lIns="0" tIns="0" rIns="0" bIns="0" rtlCol="0" anchor="t">
              <a:spAutoFit/>
            </a:bodyPr>
            <a:lstStyle/>
            <a:p>
              <a:pPr>
                <a:lnSpc>
                  <a:spcPts val="8100"/>
                </a:lnSpc>
              </a:pPr>
              <a:r>
                <a:rPr lang="en-US" sz="6000" spc="179">
                  <a:solidFill>
                    <a:srgbClr val="C29A74"/>
                  </a:solidFill>
                  <a:latin typeface="Oswald"/>
                </a:rPr>
                <a:t>Empirical Scientific Inquiry</a:t>
              </a:r>
            </a:p>
          </p:txBody>
        </p:sp>
      </p:grpSp>
      <p:grpSp>
        <p:nvGrpSpPr>
          <p:cNvPr id="10" name="Group 10"/>
          <p:cNvGrpSpPr/>
          <p:nvPr/>
        </p:nvGrpSpPr>
        <p:grpSpPr>
          <a:xfrm>
            <a:off x="10492819" y="4270762"/>
            <a:ext cx="5168839" cy="5469285"/>
            <a:chOff x="0" y="0"/>
            <a:chExt cx="4730330" cy="5005287"/>
          </a:xfrm>
        </p:grpSpPr>
        <p:sp>
          <p:nvSpPr>
            <p:cNvPr id="11" name="Freeform 11"/>
            <p:cNvSpPr/>
            <p:nvPr/>
          </p:nvSpPr>
          <p:spPr>
            <a:xfrm>
              <a:off x="0" y="0"/>
              <a:ext cx="4730329" cy="5005287"/>
            </a:xfrm>
            <a:custGeom>
              <a:avLst/>
              <a:gdLst/>
              <a:ahLst/>
              <a:cxnLst/>
              <a:rect l="l" t="t" r="r" b="b"/>
              <a:pathLst>
                <a:path w="4730329" h="5005287">
                  <a:moveTo>
                    <a:pt x="0" y="0"/>
                  </a:moveTo>
                  <a:lnTo>
                    <a:pt x="0" y="5005287"/>
                  </a:lnTo>
                  <a:lnTo>
                    <a:pt x="4730329" y="5005287"/>
                  </a:lnTo>
                  <a:lnTo>
                    <a:pt x="4730329" y="0"/>
                  </a:lnTo>
                  <a:lnTo>
                    <a:pt x="0" y="0"/>
                  </a:lnTo>
                  <a:close/>
                  <a:moveTo>
                    <a:pt x="4669370" y="4944326"/>
                  </a:moveTo>
                  <a:lnTo>
                    <a:pt x="59690" y="4944326"/>
                  </a:lnTo>
                  <a:lnTo>
                    <a:pt x="59690" y="59690"/>
                  </a:lnTo>
                  <a:lnTo>
                    <a:pt x="4669370" y="59690"/>
                  </a:lnTo>
                  <a:lnTo>
                    <a:pt x="4669370" y="4944326"/>
                  </a:lnTo>
                  <a:close/>
                </a:path>
              </a:pathLst>
            </a:custGeom>
            <a:solidFill>
              <a:srgbClr val="532E1D">
                <a:alpha val="29803"/>
              </a:srgbClr>
            </a:solidFill>
          </p:spPr>
        </p:sp>
      </p:grpSp>
      <p:grpSp>
        <p:nvGrpSpPr>
          <p:cNvPr id="12" name="Group 12"/>
          <p:cNvGrpSpPr/>
          <p:nvPr/>
        </p:nvGrpSpPr>
        <p:grpSpPr>
          <a:xfrm>
            <a:off x="10812479" y="4827574"/>
            <a:ext cx="4529518" cy="2821616"/>
            <a:chOff x="0" y="0"/>
            <a:chExt cx="6039358" cy="3762155"/>
          </a:xfrm>
        </p:grpSpPr>
        <p:sp>
          <p:nvSpPr>
            <p:cNvPr id="13" name="TextBox 13"/>
            <p:cNvSpPr txBox="1"/>
            <p:nvPr/>
          </p:nvSpPr>
          <p:spPr>
            <a:xfrm>
              <a:off x="0" y="-28575"/>
              <a:ext cx="6039358" cy="69659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Explanations</a:t>
              </a:r>
            </a:p>
          </p:txBody>
        </p:sp>
        <p:sp>
          <p:nvSpPr>
            <p:cNvPr id="14" name="TextBox 14"/>
            <p:cNvSpPr txBox="1"/>
            <p:nvPr/>
          </p:nvSpPr>
          <p:spPr>
            <a:xfrm>
              <a:off x="0" y="1166910"/>
              <a:ext cx="6039358" cy="2595245"/>
            </a:xfrm>
            <a:prstGeom prst="rect">
              <a:avLst/>
            </a:prstGeom>
          </p:spPr>
          <p:txBody>
            <a:bodyPr lIns="0" tIns="0" rIns="0" bIns="0" rtlCol="0" anchor="t">
              <a:spAutoFit/>
            </a:bodyPr>
            <a:lstStyle/>
            <a:p>
              <a:pPr>
                <a:lnSpc>
                  <a:spcPts val="3900"/>
                </a:lnSpc>
              </a:pPr>
              <a:r>
                <a:rPr lang="en-US" sz="2600" spc="26">
                  <a:solidFill>
                    <a:srgbClr val="FBFDF4"/>
                  </a:solidFill>
                  <a:latin typeface="Lato"/>
                </a:rPr>
                <a:t>You develop reasons, a theory, an explanation for the patterns you see in the observations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19999"/>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rot="-5400000">
            <a:off x="-1443289" y="5731960"/>
            <a:ext cx="6469749" cy="582930"/>
          </a:xfrm>
          <a:prstGeom prst="rect">
            <a:avLst/>
          </a:prstGeom>
        </p:spPr>
        <p:txBody>
          <a:bodyPr lIns="0" tIns="0" rIns="0" bIns="0" rtlCol="0" anchor="t">
            <a:spAutoFit/>
          </a:bodyPr>
          <a:lstStyle/>
          <a:p>
            <a:pPr>
              <a:lnSpc>
                <a:spcPts val="4680"/>
              </a:lnSpc>
            </a:pPr>
            <a:r>
              <a:rPr lang="en-US" sz="3600" spc="288">
                <a:solidFill>
                  <a:srgbClr val="C29A74"/>
                </a:solidFill>
                <a:latin typeface="Oswald"/>
              </a:rPr>
              <a:t>EMPIRICAL SCIENTIFIC INQUIRY</a:t>
            </a:r>
          </a:p>
        </p:txBody>
      </p:sp>
      <p:sp>
        <p:nvSpPr>
          <p:cNvPr id="3" name="TextBox 3"/>
          <p:cNvSpPr txBox="1"/>
          <p:nvPr/>
        </p:nvSpPr>
        <p:spPr>
          <a:xfrm>
            <a:off x="5047012" y="2578820"/>
            <a:ext cx="11679867" cy="3314700"/>
          </a:xfrm>
          <a:prstGeom prst="rect">
            <a:avLst/>
          </a:prstGeom>
        </p:spPr>
        <p:txBody>
          <a:bodyPr lIns="0" tIns="0" rIns="0" bIns="0" rtlCol="0" anchor="t">
            <a:spAutoFit/>
          </a:bodyPr>
          <a:lstStyle/>
          <a:p>
            <a:pPr>
              <a:lnSpc>
                <a:spcPts val="8775"/>
              </a:lnSpc>
            </a:pPr>
            <a:r>
              <a:rPr lang="en-US" sz="6500" spc="195">
                <a:solidFill>
                  <a:srgbClr val="C29A74"/>
                </a:solidFill>
                <a:latin typeface="Oswald"/>
              </a:rPr>
              <a:t>Statements about if/why something exists must be both </a:t>
            </a:r>
            <a:r>
              <a:rPr lang="en-US" sz="6500" u="sng" spc="195">
                <a:solidFill>
                  <a:srgbClr val="C29A74"/>
                </a:solidFill>
                <a:latin typeface="Oswald Bold"/>
              </a:rPr>
              <a:t>empirical</a:t>
            </a:r>
            <a:r>
              <a:rPr lang="en-US" sz="6500" spc="195">
                <a:solidFill>
                  <a:srgbClr val="C29A74"/>
                </a:solidFill>
                <a:latin typeface="Oswald"/>
              </a:rPr>
              <a:t> and </a:t>
            </a:r>
            <a:r>
              <a:rPr lang="en-US" sz="6500" u="sng" spc="195">
                <a:solidFill>
                  <a:srgbClr val="C29A74"/>
                </a:solidFill>
                <a:latin typeface="Oswald Bold"/>
              </a:rPr>
              <a:t>logical</a:t>
            </a:r>
          </a:p>
        </p:txBody>
      </p:sp>
      <p:sp>
        <p:nvSpPr>
          <p:cNvPr id="4" name="AutoShape 4"/>
          <p:cNvSpPr/>
          <p:nvPr/>
        </p:nvSpPr>
        <p:spPr>
          <a:xfrm>
            <a:off x="3551262" y="1028700"/>
            <a:ext cx="48811" cy="8229600"/>
          </a:xfrm>
          <a:prstGeom prst="rect">
            <a:avLst/>
          </a:prstGeom>
          <a:solidFill>
            <a:srgbClr val="C29A74"/>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473842" y="2235979"/>
            <a:ext cx="13340316" cy="2658197"/>
            <a:chOff x="0" y="0"/>
            <a:chExt cx="17787088" cy="3544263"/>
          </a:xfrm>
        </p:grpSpPr>
        <p:sp>
          <p:nvSpPr>
            <p:cNvPr id="3" name="AutoShape 3"/>
            <p:cNvSpPr/>
            <p:nvPr/>
          </p:nvSpPr>
          <p:spPr>
            <a:xfrm>
              <a:off x="0" y="0"/>
              <a:ext cx="17787088" cy="3544263"/>
            </a:xfrm>
            <a:prstGeom prst="rect">
              <a:avLst/>
            </a:prstGeom>
            <a:solidFill>
              <a:srgbClr val="FBFDF4"/>
            </a:solidFill>
          </p:spPr>
        </p:sp>
        <p:sp>
          <p:nvSpPr>
            <p:cNvPr id="4" name="AutoShape 4"/>
            <p:cNvSpPr/>
            <p:nvPr/>
          </p:nvSpPr>
          <p:spPr>
            <a:xfrm>
              <a:off x="5324674" y="0"/>
              <a:ext cx="65082" cy="3544263"/>
            </a:xfrm>
            <a:prstGeom prst="rect">
              <a:avLst/>
            </a:prstGeom>
            <a:solidFill>
              <a:srgbClr val="C29A74"/>
            </a:solidFill>
          </p:spPr>
        </p:sp>
      </p:grpSp>
      <p:sp>
        <p:nvSpPr>
          <p:cNvPr id="5" name="TextBox 5"/>
          <p:cNvSpPr txBox="1"/>
          <p:nvPr/>
        </p:nvSpPr>
        <p:spPr>
          <a:xfrm>
            <a:off x="3012407" y="2975069"/>
            <a:ext cx="2875906" cy="1095375"/>
          </a:xfrm>
          <a:prstGeom prst="rect">
            <a:avLst/>
          </a:prstGeom>
        </p:spPr>
        <p:txBody>
          <a:bodyPr lIns="0" tIns="0" rIns="0" bIns="0" rtlCol="0" anchor="t">
            <a:spAutoFit/>
          </a:bodyPr>
          <a:lstStyle/>
          <a:p>
            <a:pPr algn="ctr">
              <a:lnSpc>
                <a:spcPts val="4320"/>
              </a:lnSpc>
            </a:pPr>
            <a:r>
              <a:rPr lang="en-US" sz="3600" spc="144">
                <a:solidFill>
                  <a:srgbClr val="C29A74"/>
                </a:solidFill>
                <a:latin typeface="Oswald"/>
              </a:rPr>
              <a:t>EMPIRICAL OBSERVATIONS</a:t>
            </a:r>
          </a:p>
        </p:txBody>
      </p:sp>
      <p:sp>
        <p:nvSpPr>
          <p:cNvPr id="6" name="TextBox 6"/>
          <p:cNvSpPr txBox="1"/>
          <p:nvPr/>
        </p:nvSpPr>
        <p:spPr>
          <a:xfrm>
            <a:off x="7240177" y="3014533"/>
            <a:ext cx="7933906" cy="107251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verifiable through actual measurements, data, observations</a:t>
            </a:r>
          </a:p>
        </p:txBody>
      </p:sp>
      <p:grpSp>
        <p:nvGrpSpPr>
          <p:cNvPr id="7" name="Group 7"/>
          <p:cNvGrpSpPr/>
          <p:nvPr/>
        </p:nvGrpSpPr>
        <p:grpSpPr>
          <a:xfrm>
            <a:off x="2473842" y="5297749"/>
            <a:ext cx="13340316" cy="2658197"/>
            <a:chOff x="0" y="0"/>
            <a:chExt cx="17787088" cy="3544263"/>
          </a:xfrm>
        </p:grpSpPr>
        <p:sp>
          <p:nvSpPr>
            <p:cNvPr id="8" name="AutoShape 8"/>
            <p:cNvSpPr/>
            <p:nvPr/>
          </p:nvSpPr>
          <p:spPr>
            <a:xfrm>
              <a:off x="0" y="0"/>
              <a:ext cx="17787088" cy="3544263"/>
            </a:xfrm>
            <a:prstGeom prst="rect">
              <a:avLst/>
            </a:prstGeom>
            <a:solidFill>
              <a:srgbClr val="FBFDF4"/>
            </a:solidFill>
          </p:spPr>
        </p:sp>
        <p:sp>
          <p:nvSpPr>
            <p:cNvPr id="9" name="AutoShape 9"/>
            <p:cNvSpPr/>
            <p:nvPr/>
          </p:nvSpPr>
          <p:spPr>
            <a:xfrm>
              <a:off x="5324674" y="0"/>
              <a:ext cx="65082" cy="3544263"/>
            </a:xfrm>
            <a:prstGeom prst="rect">
              <a:avLst/>
            </a:prstGeom>
            <a:solidFill>
              <a:srgbClr val="C29A74"/>
            </a:solidFill>
          </p:spPr>
        </p:sp>
      </p:grpSp>
      <p:sp>
        <p:nvSpPr>
          <p:cNvPr id="10" name="TextBox 10"/>
          <p:cNvSpPr txBox="1"/>
          <p:nvPr/>
        </p:nvSpPr>
        <p:spPr>
          <a:xfrm>
            <a:off x="3012407" y="5855863"/>
            <a:ext cx="2875906" cy="1457325"/>
          </a:xfrm>
          <a:prstGeom prst="rect">
            <a:avLst/>
          </a:prstGeom>
        </p:spPr>
        <p:txBody>
          <a:bodyPr lIns="0" tIns="0" rIns="0" bIns="0" rtlCol="0" anchor="t">
            <a:spAutoFit/>
          </a:bodyPr>
          <a:lstStyle/>
          <a:p>
            <a:pPr algn="ctr">
              <a:lnSpc>
                <a:spcPts val="4320"/>
              </a:lnSpc>
            </a:pPr>
            <a:r>
              <a:rPr lang="en-US" sz="3600" spc="144">
                <a:solidFill>
                  <a:srgbClr val="C29A74"/>
                </a:solidFill>
                <a:latin typeface="Oswald"/>
              </a:rPr>
              <a:t>LOGICAL EXPLANATIONS </a:t>
            </a:r>
          </a:p>
          <a:p>
            <a:pPr algn="ctr">
              <a:lnSpc>
                <a:spcPts val="2879"/>
              </a:lnSpc>
            </a:pPr>
            <a:r>
              <a:rPr lang="en-US" sz="2400" spc="96">
                <a:solidFill>
                  <a:srgbClr val="C29A74"/>
                </a:solidFill>
                <a:latin typeface="Oswald"/>
              </a:rPr>
              <a:t>(FOR OBSERVATIONS)</a:t>
            </a:r>
          </a:p>
        </p:txBody>
      </p:sp>
      <p:sp>
        <p:nvSpPr>
          <p:cNvPr id="11" name="TextBox 11"/>
          <p:cNvSpPr txBox="1"/>
          <p:nvPr/>
        </p:nvSpPr>
        <p:spPr>
          <a:xfrm>
            <a:off x="7240177" y="6076302"/>
            <a:ext cx="7933906" cy="1072515"/>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makes logical sense, or is based on prior theories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rcRect t="8639" b="863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473842" y="2235979"/>
            <a:ext cx="13340316" cy="2658197"/>
            <a:chOff x="0" y="0"/>
            <a:chExt cx="17787088" cy="3544263"/>
          </a:xfrm>
        </p:grpSpPr>
        <p:sp>
          <p:nvSpPr>
            <p:cNvPr id="3" name="AutoShape 3"/>
            <p:cNvSpPr/>
            <p:nvPr/>
          </p:nvSpPr>
          <p:spPr>
            <a:xfrm>
              <a:off x="0" y="0"/>
              <a:ext cx="17787088" cy="3544263"/>
            </a:xfrm>
            <a:prstGeom prst="rect">
              <a:avLst/>
            </a:prstGeom>
            <a:solidFill>
              <a:srgbClr val="C29A74"/>
            </a:solidFill>
          </p:spPr>
        </p:sp>
        <p:sp>
          <p:nvSpPr>
            <p:cNvPr id="4" name="AutoShape 4"/>
            <p:cNvSpPr/>
            <p:nvPr/>
          </p:nvSpPr>
          <p:spPr>
            <a:xfrm>
              <a:off x="5324674" y="0"/>
              <a:ext cx="65082" cy="3544263"/>
            </a:xfrm>
            <a:prstGeom prst="rect">
              <a:avLst/>
            </a:prstGeom>
            <a:solidFill>
              <a:srgbClr val="FFFFFF"/>
            </a:solidFill>
          </p:spPr>
        </p:sp>
      </p:grpSp>
      <p:sp>
        <p:nvSpPr>
          <p:cNvPr id="5" name="TextBox 5"/>
          <p:cNvSpPr txBox="1"/>
          <p:nvPr/>
        </p:nvSpPr>
        <p:spPr>
          <a:xfrm>
            <a:off x="3012407" y="2975069"/>
            <a:ext cx="2875906" cy="1095375"/>
          </a:xfrm>
          <a:prstGeom prst="rect">
            <a:avLst/>
          </a:prstGeom>
        </p:spPr>
        <p:txBody>
          <a:bodyPr lIns="0" tIns="0" rIns="0" bIns="0" rtlCol="0" anchor="t">
            <a:spAutoFit/>
          </a:bodyPr>
          <a:lstStyle/>
          <a:p>
            <a:pPr algn="ctr">
              <a:lnSpc>
                <a:spcPts val="4320"/>
              </a:lnSpc>
            </a:pPr>
            <a:r>
              <a:rPr lang="en-US" sz="3600" spc="144">
                <a:solidFill>
                  <a:srgbClr val="FFFFFF"/>
                </a:solidFill>
                <a:latin typeface="Oswald"/>
              </a:rPr>
              <a:t>EMPIRICAL OBSERVATION</a:t>
            </a:r>
          </a:p>
        </p:txBody>
      </p:sp>
      <p:sp>
        <p:nvSpPr>
          <p:cNvPr id="6" name="TextBox 6"/>
          <p:cNvSpPr txBox="1"/>
          <p:nvPr/>
        </p:nvSpPr>
        <p:spPr>
          <a:xfrm>
            <a:off x="7240177" y="3014533"/>
            <a:ext cx="7933906" cy="1072515"/>
          </a:xfrm>
          <a:prstGeom prst="rect">
            <a:avLst/>
          </a:prstGeom>
        </p:spPr>
        <p:txBody>
          <a:bodyPr lIns="0" tIns="0" rIns="0" bIns="0" rtlCol="0" anchor="t">
            <a:spAutoFit/>
          </a:bodyPr>
          <a:lstStyle/>
          <a:p>
            <a:pPr>
              <a:lnSpc>
                <a:spcPts val="4290"/>
              </a:lnSpc>
            </a:pPr>
            <a:r>
              <a:rPr lang="en-US" sz="3300" spc="264">
                <a:solidFill>
                  <a:srgbClr val="FFFFFF"/>
                </a:solidFill>
                <a:latin typeface="Lato Italics"/>
              </a:rPr>
              <a:t>actual measurements confirm the assertion/claim/expectation</a:t>
            </a:r>
          </a:p>
        </p:txBody>
      </p:sp>
      <p:grpSp>
        <p:nvGrpSpPr>
          <p:cNvPr id="7" name="Group 7"/>
          <p:cNvGrpSpPr/>
          <p:nvPr/>
        </p:nvGrpSpPr>
        <p:grpSpPr>
          <a:xfrm>
            <a:off x="2473842" y="5297749"/>
            <a:ext cx="13340316" cy="2658197"/>
            <a:chOff x="0" y="0"/>
            <a:chExt cx="17787088" cy="3544263"/>
          </a:xfrm>
        </p:grpSpPr>
        <p:sp>
          <p:nvSpPr>
            <p:cNvPr id="8" name="AutoShape 8"/>
            <p:cNvSpPr/>
            <p:nvPr/>
          </p:nvSpPr>
          <p:spPr>
            <a:xfrm>
              <a:off x="0" y="0"/>
              <a:ext cx="17787088" cy="3544263"/>
            </a:xfrm>
            <a:prstGeom prst="rect">
              <a:avLst/>
            </a:prstGeom>
            <a:solidFill>
              <a:srgbClr val="C29A74"/>
            </a:solidFill>
          </p:spPr>
        </p:sp>
        <p:sp>
          <p:nvSpPr>
            <p:cNvPr id="9" name="AutoShape 9"/>
            <p:cNvSpPr/>
            <p:nvPr/>
          </p:nvSpPr>
          <p:spPr>
            <a:xfrm>
              <a:off x="5324674" y="0"/>
              <a:ext cx="65082" cy="3544263"/>
            </a:xfrm>
            <a:prstGeom prst="rect">
              <a:avLst/>
            </a:prstGeom>
            <a:solidFill>
              <a:srgbClr val="FFFFFF"/>
            </a:solidFill>
          </p:spPr>
        </p:sp>
      </p:grpSp>
      <p:sp>
        <p:nvSpPr>
          <p:cNvPr id="10" name="TextBox 10"/>
          <p:cNvSpPr txBox="1"/>
          <p:nvPr/>
        </p:nvSpPr>
        <p:spPr>
          <a:xfrm>
            <a:off x="3012407" y="6036838"/>
            <a:ext cx="2875906" cy="1095375"/>
          </a:xfrm>
          <a:prstGeom prst="rect">
            <a:avLst/>
          </a:prstGeom>
        </p:spPr>
        <p:txBody>
          <a:bodyPr lIns="0" tIns="0" rIns="0" bIns="0" rtlCol="0" anchor="t">
            <a:spAutoFit/>
          </a:bodyPr>
          <a:lstStyle/>
          <a:p>
            <a:pPr algn="ctr">
              <a:lnSpc>
                <a:spcPts val="4320"/>
              </a:lnSpc>
            </a:pPr>
            <a:r>
              <a:rPr lang="en-US" sz="3600" spc="144">
                <a:solidFill>
                  <a:srgbClr val="FFFFFF"/>
                </a:solidFill>
                <a:latin typeface="Oswald"/>
              </a:rPr>
              <a:t>LOGICAL EXPLANATION</a:t>
            </a:r>
          </a:p>
        </p:txBody>
      </p:sp>
      <p:sp>
        <p:nvSpPr>
          <p:cNvPr id="11" name="TextBox 11"/>
          <p:cNvSpPr txBox="1"/>
          <p:nvPr/>
        </p:nvSpPr>
        <p:spPr>
          <a:xfrm>
            <a:off x="7240177" y="6076302"/>
            <a:ext cx="7933906" cy="1072515"/>
          </a:xfrm>
          <a:prstGeom prst="rect">
            <a:avLst/>
          </a:prstGeom>
        </p:spPr>
        <p:txBody>
          <a:bodyPr lIns="0" tIns="0" rIns="0" bIns="0" rtlCol="0" anchor="t">
            <a:spAutoFit/>
          </a:bodyPr>
          <a:lstStyle/>
          <a:p>
            <a:pPr>
              <a:lnSpc>
                <a:spcPts val="4290"/>
              </a:lnSpc>
            </a:pPr>
            <a:r>
              <a:rPr lang="en-US" sz="3300" spc="264">
                <a:solidFill>
                  <a:srgbClr val="FBFDF4"/>
                </a:solidFill>
                <a:latin typeface="Lato Italics"/>
              </a:rPr>
              <a:t>it makes sense, since the sun isn’t shining on that side</a:t>
            </a:r>
          </a:p>
        </p:txBody>
      </p:sp>
      <p:sp>
        <p:nvSpPr>
          <p:cNvPr id="12" name="TextBox 12"/>
          <p:cNvSpPr txBox="1"/>
          <p:nvPr/>
        </p:nvSpPr>
        <p:spPr>
          <a:xfrm rot="-5400000">
            <a:off x="-2244275" y="5440495"/>
            <a:ext cx="6469749" cy="1165860"/>
          </a:xfrm>
          <a:prstGeom prst="rect">
            <a:avLst/>
          </a:prstGeom>
        </p:spPr>
        <p:txBody>
          <a:bodyPr lIns="0" tIns="0" rIns="0" bIns="0" rtlCol="0" anchor="t">
            <a:spAutoFit/>
          </a:bodyPr>
          <a:lstStyle/>
          <a:p>
            <a:pPr>
              <a:lnSpc>
                <a:spcPts val="9360"/>
              </a:lnSpc>
            </a:pPr>
            <a:r>
              <a:rPr lang="en-US" sz="7200" spc="576">
                <a:solidFill>
                  <a:srgbClr val="C29A74"/>
                </a:solidFill>
                <a:latin typeface="Oswald"/>
              </a:rPr>
              <a:t>EXAMPLE</a:t>
            </a:r>
          </a:p>
        </p:txBody>
      </p:sp>
      <p:sp>
        <p:nvSpPr>
          <p:cNvPr id="13" name="TextBox 13"/>
          <p:cNvSpPr txBox="1"/>
          <p:nvPr/>
        </p:nvSpPr>
        <p:spPr>
          <a:xfrm>
            <a:off x="9144000" y="749618"/>
            <a:ext cx="8127089" cy="529590"/>
          </a:xfrm>
          <a:prstGeom prst="rect">
            <a:avLst/>
          </a:prstGeom>
        </p:spPr>
        <p:txBody>
          <a:bodyPr lIns="0" tIns="0" rIns="0" bIns="0" rtlCol="0" anchor="t">
            <a:spAutoFit/>
          </a:bodyPr>
          <a:lstStyle/>
          <a:p>
            <a:pPr>
              <a:lnSpc>
                <a:spcPts val="4290"/>
              </a:lnSpc>
            </a:pPr>
            <a:r>
              <a:rPr lang="en-US" sz="3300" spc="264">
                <a:solidFill>
                  <a:srgbClr val="C29A74"/>
                </a:solidFill>
                <a:latin typeface="Lato Italics"/>
              </a:rPr>
              <a:t>"it is cold on the dark side of the moon"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DF4"/>
        </a:solidFill>
        <a:effectLst/>
      </p:bgPr>
    </p:bg>
    <p:spTree>
      <p:nvGrpSpPr>
        <p:cNvPr id="1" name=""/>
        <p:cNvGrpSpPr/>
        <p:nvPr/>
      </p:nvGrpSpPr>
      <p:grpSpPr>
        <a:xfrm>
          <a:off x="0" y="0"/>
          <a:ext cx="0" cy="0"/>
          <a:chOff x="0" y="0"/>
          <a:chExt cx="0" cy="0"/>
        </a:xfrm>
      </p:grpSpPr>
      <p:sp>
        <p:nvSpPr>
          <p:cNvPr id="2" name="AutoShape 2"/>
          <p:cNvSpPr/>
          <p:nvPr/>
        </p:nvSpPr>
        <p:spPr>
          <a:xfrm>
            <a:off x="7912140" y="1030863"/>
            <a:ext cx="9347160" cy="8229600"/>
          </a:xfrm>
          <a:prstGeom prst="rect">
            <a:avLst/>
          </a:prstGeom>
          <a:solidFill>
            <a:srgbClr val="C29A74">
              <a:alpha val="6666"/>
            </a:srgbClr>
          </a:solidFill>
        </p:spPr>
      </p:sp>
      <p:sp>
        <p:nvSpPr>
          <p:cNvPr id="3" name="AutoShape 3"/>
          <p:cNvSpPr/>
          <p:nvPr/>
        </p:nvSpPr>
        <p:spPr>
          <a:xfrm rot="-5400000">
            <a:off x="1491131" y="4106971"/>
            <a:ext cx="10811317" cy="2030701"/>
          </a:xfrm>
          <a:prstGeom prst="rect">
            <a:avLst/>
          </a:prstGeom>
          <a:solidFill>
            <a:srgbClr val="C29A74">
              <a:alpha val="49803"/>
            </a:srgbClr>
          </a:solidFill>
        </p:spPr>
      </p:sp>
      <p:pic>
        <p:nvPicPr>
          <p:cNvPr id="4" name="Picture 4"/>
          <p:cNvPicPr>
            <a:picLocks noChangeAspect="1"/>
          </p:cNvPicPr>
          <p:nvPr/>
        </p:nvPicPr>
        <p:blipFill>
          <a:blip r:embed="rId3">
            <a:alphaModFix amt="75000"/>
          </a:blip>
          <a:srcRect l="7469" r="7469"/>
          <a:stretch>
            <a:fillRect/>
          </a:stretch>
        </p:blipFill>
        <p:spPr>
          <a:xfrm>
            <a:off x="-245307" y="-276048"/>
            <a:ext cx="6156731" cy="10843422"/>
          </a:xfrm>
          <a:prstGeom prst="rect">
            <a:avLst/>
          </a:prstGeom>
        </p:spPr>
      </p:pic>
      <p:grpSp>
        <p:nvGrpSpPr>
          <p:cNvPr id="5" name="Group 5"/>
          <p:cNvGrpSpPr/>
          <p:nvPr/>
        </p:nvGrpSpPr>
        <p:grpSpPr>
          <a:xfrm>
            <a:off x="8799410" y="2159150"/>
            <a:ext cx="7762771" cy="5973026"/>
            <a:chOff x="0" y="0"/>
            <a:chExt cx="10350361" cy="7964035"/>
          </a:xfrm>
        </p:grpSpPr>
        <p:sp>
          <p:nvSpPr>
            <p:cNvPr id="6" name="TextBox 6"/>
            <p:cNvSpPr txBox="1"/>
            <p:nvPr/>
          </p:nvSpPr>
          <p:spPr>
            <a:xfrm>
              <a:off x="0" y="0"/>
              <a:ext cx="10350358" cy="2819400"/>
            </a:xfrm>
            <a:prstGeom prst="rect">
              <a:avLst/>
            </a:prstGeom>
          </p:spPr>
          <p:txBody>
            <a:bodyPr lIns="0" tIns="0" rIns="0" bIns="0" rtlCol="0" anchor="t">
              <a:spAutoFit/>
            </a:bodyPr>
            <a:lstStyle/>
            <a:p>
              <a:pPr>
                <a:lnSpc>
                  <a:spcPts val="8400"/>
                </a:lnSpc>
              </a:pPr>
              <a:r>
                <a:rPr lang="en-US" sz="7000" spc="280">
                  <a:solidFill>
                    <a:srgbClr val="C29A74"/>
                  </a:solidFill>
                  <a:latin typeface="Oswald"/>
                </a:rPr>
                <a:t>EMPIRICAL SCIENTIFIC INQUIRY</a:t>
              </a:r>
            </a:p>
          </p:txBody>
        </p:sp>
        <p:sp>
          <p:nvSpPr>
            <p:cNvPr id="7" name="TextBox 7"/>
            <p:cNvSpPr txBox="1"/>
            <p:nvPr/>
          </p:nvSpPr>
          <p:spPr>
            <a:xfrm>
              <a:off x="0" y="3449185"/>
              <a:ext cx="10350361" cy="4514850"/>
            </a:xfrm>
            <a:prstGeom prst="rect">
              <a:avLst/>
            </a:prstGeom>
          </p:spPr>
          <p:txBody>
            <a:bodyPr lIns="0" tIns="0" rIns="0" bIns="0" rtlCol="0" anchor="t">
              <a:spAutoFit/>
            </a:bodyPr>
            <a:lstStyle/>
            <a:p>
              <a:pPr>
                <a:lnSpc>
                  <a:spcPts val="4500"/>
                </a:lnSpc>
              </a:pPr>
              <a:r>
                <a:rPr lang="en-US" sz="3000" spc="30">
                  <a:solidFill>
                    <a:srgbClr val="C29A74"/>
                  </a:solidFill>
                  <a:latin typeface="Lato"/>
                </a:rPr>
                <a:t>Isn't concerned with or doesn't rely on:</a:t>
              </a:r>
            </a:p>
            <a:p>
              <a:pPr>
                <a:lnSpc>
                  <a:spcPts val="4500"/>
                </a:lnSpc>
              </a:pPr>
              <a:endParaRPr lang="en-US" sz="3000" spc="30">
                <a:solidFill>
                  <a:srgbClr val="C29A74"/>
                </a:solidFill>
                <a:latin typeface="Lato"/>
              </a:endParaRPr>
            </a:p>
            <a:p>
              <a:pPr marL="495300" lvl="1" indent="-247650">
                <a:lnSpc>
                  <a:spcPts val="4500"/>
                </a:lnSpc>
                <a:buFont typeface="Arial"/>
                <a:buChar char="•"/>
              </a:pPr>
              <a:r>
                <a:rPr lang="en-US" sz="3000" spc="30">
                  <a:solidFill>
                    <a:srgbClr val="C29A74"/>
                  </a:solidFill>
                  <a:latin typeface="Lato"/>
                </a:rPr>
                <a:t>Speculation</a:t>
              </a:r>
            </a:p>
            <a:p>
              <a:pPr marL="495300" lvl="1" indent="-247650">
                <a:lnSpc>
                  <a:spcPts val="4500"/>
                </a:lnSpc>
                <a:buFont typeface="Arial"/>
                <a:buChar char="•"/>
              </a:pPr>
              <a:r>
                <a:rPr lang="en-US" sz="3000" spc="30">
                  <a:solidFill>
                    <a:srgbClr val="C29A74"/>
                  </a:solidFill>
                  <a:latin typeface="Lato"/>
                </a:rPr>
                <a:t>Moral judgment</a:t>
              </a:r>
            </a:p>
            <a:p>
              <a:pPr marL="495300" lvl="1" indent="-247650">
                <a:lnSpc>
                  <a:spcPts val="4500"/>
                </a:lnSpc>
                <a:buFont typeface="Arial"/>
                <a:buChar char="•"/>
              </a:pPr>
              <a:r>
                <a:rPr lang="en-US" sz="3000" spc="30">
                  <a:solidFill>
                    <a:srgbClr val="C29A74"/>
                  </a:solidFill>
                  <a:latin typeface="Lato"/>
                </a:rPr>
                <a:t>Subjective preference</a:t>
              </a:r>
            </a:p>
            <a:p>
              <a:pPr marL="495300" lvl="1" indent="-247650">
                <a:lnSpc>
                  <a:spcPts val="4500"/>
                </a:lnSpc>
                <a:buFont typeface="Arial"/>
                <a:buChar char="•"/>
              </a:pPr>
              <a:r>
                <a:rPr lang="en-US" sz="3000" spc="30">
                  <a:solidFill>
                    <a:srgbClr val="C29A74"/>
                  </a:solidFill>
                  <a:latin typeface="Lato"/>
                </a:rPr>
                <a:t>Debates of value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2051</Words>
  <Application>Microsoft Macintosh PowerPoint</Application>
  <PresentationFormat>Custom</PresentationFormat>
  <Paragraphs>302</Paragraphs>
  <Slides>38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Calibri</vt:lpstr>
      <vt:lpstr>Oswald</vt:lpstr>
      <vt:lpstr>Oswald Bold</vt:lpstr>
      <vt:lpstr>Arial</vt:lpstr>
      <vt:lpstr>Lato Bold</vt:lpstr>
      <vt:lpstr>Lato</vt:lpstr>
      <vt:lpstr>Oswald Italics</vt:lpstr>
      <vt:lpstr>Lato Italics</vt:lpstr>
      <vt:lpstr>Lato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 The Basics of Social Research</dc:title>
  <cp:lastModifiedBy>Burrel Vann</cp:lastModifiedBy>
  <cp:revision>3</cp:revision>
  <dcterms:created xsi:type="dcterms:W3CDTF">2006-08-16T00:00:00Z</dcterms:created>
  <dcterms:modified xsi:type="dcterms:W3CDTF">2020-09-21T08:41:56Z</dcterms:modified>
  <dc:identifier>DADvXXGTt-k</dc:identifier>
</cp:coreProperties>
</file>